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3"/>
  </p:notesMasterIdLst>
  <p:sldIdLst>
    <p:sldId id="256" r:id="rId2"/>
    <p:sldId id="327" r:id="rId3"/>
    <p:sldId id="328" r:id="rId4"/>
    <p:sldId id="329" r:id="rId5"/>
    <p:sldId id="330" r:id="rId6"/>
    <p:sldId id="331" r:id="rId7"/>
    <p:sldId id="332" r:id="rId8"/>
    <p:sldId id="333" r:id="rId9"/>
    <p:sldId id="325" r:id="rId10"/>
    <p:sldId id="269" r:id="rId11"/>
    <p:sldId id="270" r:id="rId12"/>
    <p:sldId id="271" r:id="rId13"/>
    <p:sldId id="294" r:id="rId14"/>
    <p:sldId id="303" r:id="rId15"/>
    <p:sldId id="304" r:id="rId16"/>
    <p:sldId id="305" r:id="rId17"/>
    <p:sldId id="306" r:id="rId18"/>
    <p:sldId id="272" r:id="rId19"/>
    <p:sldId id="295" r:id="rId20"/>
    <p:sldId id="302" r:id="rId21"/>
    <p:sldId id="274" r:id="rId22"/>
    <p:sldId id="296" r:id="rId23"/>
    <p:sldId id="318" r:id="rId24"/>
    <p:sldId id="275" r:id="rId25"/>
    <p:sldId id="273" r:id="rId26"/>
    <p:sldId id="297" r:id="rId27"/>
    <p:sldId id="324" r:id="rId28"/>
    <p:sldId id="307" r:id="rId29"/>
    <p:sldId id="308" r:id="rId30"/>
    <p:sldId id="314" r:id="rId31"/>
    <p:sldId id="315" r:id="rId32"/>
    <p:sldId id="310" r:id="rId33"/>
    <p:sldId id="312" r:id="rId34"/>
    <p:sldId id="313" r:id="rId35"/>
    <p:sldId id="316" r:id="rId36"/>
    <p:sldId id="317" r:id="rId37"/>
    <p:sldId id="276" r:id="rId38"/>
    <p:sldId id="291" r:id="rId39"/>
    <p:sldId id="293" r:id="rId40"/>
    <p:sldId id="277" r:id="rId41"/>
    <p:sldId id="326" r:id="rId42"/>
  </p:sldIdLst>
  <p:sldSz cx="9144000" cy="6858000" type="screen4x3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4948" autoAdjust="0"/>
  </p:normalViewPr>
  <p:slideViewPr>
    <p:cSldViewPr>
      <p:cViewPr varScale="1">
        <p:scale>
          <a:sx n="67" d="100"/>
          <a:sy n="67" d="100"/>
        </p:scale>
        <p:origin x="-165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447337-2DB9-4414-A46E-D6232879FEA0}" type="datetimeFigureOut">
              <a:rPr lang="et-EE" smtClean="0"/>
              <a:pPr/>
              <a:t>25.03.2010</a:t>
            </a:fld>
            <a:endParaRPr lang="et-E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t-E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852144-5D7F-4739-B1A5-954318CA4BBE}" type="slidenum">
              <a:rPr lang="et-EE" smtClean="0"/>
              <a:pPr/>
              <a:t>‹#›</a:t>
            </a:fld>
            <a:endParaRPr 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t-EE" dirty="0" smtClean="0"/>
              <a:t>Ma olen üsna kindel, et enamikul teist tuleb</a:t>
            </a:r>
            <a:r>
              <a:rPr lang="et-EE" baseline="0" dirty="0" smtClean="0"/>
              <a:t> kunagi ühel või teisel viisil sellises situatsioonis olla.</a:t>
            </a:r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852144-5D7F-4739-B1A5-954318CA4BBE}" type="slidenum">
              <a:rPr lang="et-EE" smtClean="0"/>
              <a:pPr/>
              <a:t>2</a:t>
            </a:fld>
            <a:endParaRPr lang="et-E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852144-5D7F-4739-B1A5-954318CA4BBE}" type="slidenum">
              <a:rPr lang="et-EE" smtClean="0"/>
              <a:pPr/>
              <a:t>31</a:t>
            </a:fld>
            <a:endParaRPr lang="et-E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t-EE" dirty="0" smtClean="0"/>
              <a:t>Kommunikatsiooniplaani mõte on selles, et keegi</a:t>
            </a:r>
            <a:r>
              <a:rPr lang="et-EE" baseline="0" dirty="0" smtClean="0"/>
              <a:t> ei unune ära ega teki situatsiooni, kus mitme kuu ärel teatatakse, et asjad ei kõlba kusagile ja tuleb ringi teha.</a:t>
            </a:r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CBF507-4C08-403C-A264-B4C2981F7265}" type="slidenum">
              <a:rPr lang="et-EE" smtClean="0"/>
              <a:pPr/>
              <a:t>37</a:t>
            </a:fld>
            <a:endParaRPr lang="et-E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852144-5D7F-4739-B1A5-954318CA4BBE}" type="slidenum">
              <a:rPr lang="et-EE" smtClean="0"/>
              <a:pPr/>
              <a:t>38</a:t>
            </a:fld>
            <a:endParaRPr lang="et-E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t-EE" dirty="0" smtClean="0"/>
              <a:t>Näide:</a:t>
            </a:r>
            <a:r>
              <a:rPr lang="et-EE" baseline="0" dirty="0" smtClean="0"/>
              <a:t> kui meil on olemas nõuete kogumise abivahend, siis see ei tähenda, et meil oleks äkitselt olemas ka adekvaatsed nõuded!</a:t>
            </a:r>
          </a:p>
          <a:p>
            <a:r>
              <a:rPr lang="et-EE" baseline="0" dirty="0" smtClean="0"/>
              <a:t>Nõuete saamiseks tuleb endiselt vaeva näha!</a:t>
            </a:r>
            <a:endParaRPr lang="et-EE" dirty="0" smtClean="0"/>
          </a:p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852144-5D7F-4739-B1A5-954318CA4BBE}" type="slidenum">
              <a:rPr lang="et-EE" smtClean="0"/>
              <a:pPr/>
              <a:t>39</a:t>
            </a:fld>
            <a:endParaRPr lang="et-E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t-EE" dirty="0" smtClean="0"/>
              <a:t>Nõuded tegelikult</a:t>
            </a:r>
            <a:r>
              <a:rPr lang="et-EE" baseline="0" dirty="0" smtClean="0"/>
              <a:t> omaette pikk teema, sestap siin kaetud lühidalt</a:t>
            </a:r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CBF507-4C08-403C-A264-B4C2981F7265}" type="slidenum">
              <a:rPr lang="et-EE" smtClean="0"/>
              <a:pPr/>
              <a:t>4</a:t>
            </a:fld>
            <a:endParaRPr lang="et-E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t-EE" dirty="0" smtClean="0"/>
              <a:t>Millal me loeme projekti edukalt lõpetatuks</a:t>
            </a:r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CBF507-4C08-403C-A264-B4C2981F7265}" type="slidenum">
              <a:rPr lang="et-EE" smtClean="0"/>
              <a:pPr/>
              <a:t>7</a:t>
            </a:fld>
            <a:endParaRPr lang="et-E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t-EE" dirty="0" smtClean="0"/>
              <a:t>Aga kes loeb XKCD-d? Ma võtan teid oma kampa!</a:t>
            </a:r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852144-5D7F-4739-B1A5-954318CA4BBE}" type="slidenum">
              <a:rPr lang="et-EE" smtClean="0"/>
              <a:pPr/>
              <a:t>9</a:t>
            </a:fld>
            <a:endParaRPr lang="et-E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t-EE" smtClean="0"/>
              <a:t>Lk 100</a:t>
            </a:r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CBF507-4C08-403C-A264-B4C2981F7265}" type="slidenum">
              <a:rPr lang="et-EE" smtClean="0"/>
              <a:pPr/>
              <a:t>10</a:t>
            </a:fld>
            <a:endParaRPr lang="et-E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t-EE" dirty="0" smtClean="0"/>
              <a:t>Tuletame meelde seda 24 kuu vs 6 kuu juhtumit eespool</a:t>
            </a:r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852144-5D7F-4739-B1A5-954318CA4BBE}" type="slidenum">
              <a:rPr lang="et-EE" smtClean="0"/>
              <a:pPr/>
              <a:t>13</a:t>
            </a:fld>
            <a:endParaRPr lang="et-E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t-EE" dirty="0" smtClean="0"/>
              <a:t>Mida teha, kui sulle ikkagi</a:t>
            </a:r>
            <a:r>
              <a:rPr lang="et-EE" baseline="0" dirty="0" smtClean="0"/>
              <a:t> survet avaldatakse, et asjad peavad saama kiiremini ära tehtud?</a:t>
            </a:r>
          </a:p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852144-5D7F-4739-B1A5-954318CA4BBE}" type="slidenum">
              <a:rPr lang="et-EE" smtClean="0"/>
              <a:pPr/>
              <a:t>17</a:t>
            </a:fld>
            <a:endParaRPr lang="et-E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852144-5D7F-4739-B1A5-954318CA4BBE}" type="slidenum">
              <a:rPr lang="et-EE" smtClean="0"/>
              <a:pPr/>
              <a:t>27</a:t>
            </a:fld>
            <a:endParaRPr lang="et-E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t-EE" dirty="0" smtClean="0"/>
              <a:t>Enne,</a:t>
            </a:r>
            <a:r>
              <a:rPr lang="et-EE" baseline="0" dirty="0" smtClean="0"/>
              <a:t> kui me edasi läheme, arutame, miks järgnevad asjad meile üldse vajalikud on</a:t>
            </a:r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852144-5D7F-4739-B1A5-954318CA4BBE}" type="slidenum">
              <a:rPr lang="et-EE" smtClean="0"/>
              <a:pPr/>
              <a:t>28</a:t>
            </a:fld>
            <a:endParaRPr lang="et-E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0A85C-0C69-4BFF-B9FD-9C7E326CA3AB}" type="datetimeFigureOut">
              <a:rPr lang="et-EE" smtClean="0"/>
              <a:pPr/>
              <a:t>25.03.2010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9869D-29C1-4BE6-ACF1-3A1D5D1CA8D8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0A85C-0C69-4BFF-B9FD-9C7E326CA3AB}" type="datetimeFigureOut">
              <a:rPr lang="et-EE" smtClean="0"/>
              <a:pPr/>
              <a:t>25.03.2010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9869D-29C1-4BE6-ACF1-3A1D5D1CA8D8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0A85C-0C69-4BFF-B9FD-9C7E326CA3AB}" type="datetimeFigureOut">
              <a:rPr lang="et-EE" smtClean="0"/>
              <a:pPr/>
              <a:t>25.03.2010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9869D-29C1-4BE6-ACF1-3A1D5D1CA8D8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0A85C-0C69-4BFF-B9FD-9C7E326CA3AB}" type="datetimeFigureOut">
              <a:rPr lang="et-EE" smtClean="0"/>
              <a:pPr/>
              <a:t>25.03.2010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9869D-29C1-4BE6-ACF1-3A1D5D1CA8D8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0A85C-0C69-4BFF-B9FD-9C7E326CA3AB}" type="datetimeFigureOut">
              <a:rPr lang="et-EE" smtClean="0"/>
              <a:pPr/>
              <a:t>25.03.2010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9869D-29C1-4BE6-ACF1-3A1D5D1CA8D8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0A85C-0C69-4BFF-B9FD-9C7E326CA3AB}" type="datetimeFigureOut">
              <a:rPr lang="et-EE" smtClean="0"/>
              <a:pPr/>
              <a:t>25.03.2010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9869D-29C1-4BE6-ACF1-3A1D5D1CA8D8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0A85C-0C69-4BFF-B9FD-9C7E326CA3AB}" type="datetimeFigureOut">
              <a:rPr lang="et-EE" smtClean="0"/>
              <a:pPr/>
              <a:t>25.03.2010</a:t>
            </a:fld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9869D-29C1-4BE6-ACF1-3A1D5D1CA8D8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0A85C-0C69-4BFF-B9FD-9C7E326CA3AB}" type="datetimeFigureOut">
              <a:rPr lang="et-EE" smtClean="0"/>
              <a:pPr/>
              <a:t>25.03.2010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9869D-29C1-4BE6-ACF1-3A1D5D1CA8D8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0A85C-0C69-4BFF-B9FD-9C7E326CA3AB}" type="datetimeFigureOut">
              <a:rPr lang="et-EE" smtClean="0"/>
              <a:pPr/>
              <a:t>25.03.2010</a:t>
            </a:fld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9869D-29C1-4BE6-ACF1-3A1D5D1CA8D8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0A85C-0C69-4BFF-B9FD-9C7E326CA3AB}" type="datetimeFigureOut">
              <a:rPr lang="et-EE" smtClean="0"/>
              <a:pPr/>
              <a:t>25.03.2010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9869D-29C1-4BE6-ACF1-3A1D5D1CA8D8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0A85C-0C69-4BFF-B9FD-9C7E326CA3AB}" type="datetimeFigureOut">
              <a:rPr lang="et-EE" smtClean="0"/>
              <a:pPr/>
              <a:t>25.03.2010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9869D-29C1-4BE6-ACF1-3A1D5D1CA8D8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F0A85C-0C69-4BFF-B9FD-9C7E326CA3AB}" type="datetimeFigureOut">
              <a:rPr lang="et-EE" smtClean="0"/>
              <a:pPr/>
              <a:t>25.03.2010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69869D-29C1-4BE6-ACF1-3A1D5D1CA8D8}" type="slidenum">
              <a:rPr lang="et-EE" smtClean="0"/>
              <a:pPr/>
              <a:t>‹#›</a:t>
            </a:fld>
            <a:endParaRPr 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argotennisberg.com/tarkvara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lideshare.net/ahmedhasan/ieee-1058-1998-software-project-management-plan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28802"/>
            <a:ext cx="7772400" cy="1470025"/>
          </a:xfrm>
        </p:spPr>
        <p:txBody>
          <a:bodyPr/>
          <a:lstStyle/>
          <a:p>
            <a:r>
              <a:rPr lang="et-EE" dirty="0" smtClean="0"/>
              <a:t>Tarkvaraprojekti planeerimine</a:t>
            </a:r>
            <a:endParaRPr lang="et-E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t-EE" sz="2800" dirty="0" smtClean="0"/>
              <a:t>Targo Tennisberg</a:t>
            </a:r>
          </a:p>
          <a:p>
            <a:r>
              <a:rPr lang="et-EE" sz="2200" dirty="0" smtClean="0"/>
              <a:t>Isehakanud guru</a:t>
            </a:r>
          </a:p>
          <a:p>
            <a:r>
              <a:rPr lang="et-EE" sz="1800" i="1" dirty="0" smtClean="0">
                <a:hlinkClick r:id="rId2"/>
              </a:rPr>
              <a:t>http://www.targotennisberg.com/tarkvara</a:t>
            </a:r>
            <a:endParaRPr lang="et-EE" sz="1800" i="1" dirty="0" smtClean="0"/>
          </a:p>
          <a:p>
            <a:endParaRPr lang="et-EE" sz="1800" i="1" dirty="0"/>
          </a:p>
          <a:p>
            <a:r>
              <a:rPr lang="et-EE" sz="1800" i="1" smtClean="0"/>
              <a:t>m</a:t>
            </a:r>
            <a:r>
              <a:rPr lang="et-EE" sz="1800" i="1" smtClean="0"/>
              <a:t>ärts </a:t>
            </a:r>
            <a:r>
              <a:rPr lang="et-EE" sz="1800" i="1" dirty="0" smtClean="0"/>
              <a:t>2010</a:t>
            </a:r>
            <a:endParaRPr lang="et-EE" sz="18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Skoop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974"/>
            <a:ext cx="4829180" cy="5160983"/>
          </a:xfrm>
        </p:spPr>
        <p:txBody>
          <a:bodyPr/>
          <a:lstStyle/>
          <a:p>
            <a:r>
              <a:rPr lang="et-EE" sz="2000" dirty="0" smtClean="0"/>
              <a:t>Skoobikirjeldus on leping tellija ning projektimeeskonna vahel, mis kirjeldab:</a:t>
            </a:r>
          </a:p>
          <a:p>
            <a:pPr lvl="1"/>
            <a:r>
              <a:rPr lang="et-EE" sz="1800" dirty="0" smtClean="0"/>
              <a:t>Mida projektis tehakse</a:t>
            </a:r>
          </a:p>
          <a:p>
            <a:pPr lvl="1"/>
            <a:r>
              <a:rPr lang="et-EE" sz="1800" dirty="0" smtClean="0"/>
              <a:t>Ja ka seda, mida seal </a:t>
            </a:r>
            <a:r>
              <a:rPr lang="et-EE" sz="1800" b="1" dirty="0" smtClean="0"/>
              <a:t>ei tehta</a:t>
            </a:r>
            <a:endParaRPr lang="et-EE" sz="1800" dirty="0" smtClean="0"/>
          </a:p>
          <a:p>
            <a:r>
              <a:rPr lang="et-EE" sz="2000" dirty="0" smtClean="0"/>
              <a:t>Piir peab olema selgelt paigas</a:t>
            </a:r>
          </a:p>
          <a:p>
            <a:pPr lvl="1"/>
            <a:r>
              <a:rPr lang="et-EE" sz="1800" dirty="0" smtClean="0"/>
              <a:t>Soovitavaid muudatusi lihtne testida, kas nad on ühel või teisel pool piiri</a:t>
            </a:r>
          </a:p>
          <a:p>
            <a:r>
              <a:rPr lang="et-EE" sz="2000" dirty="0" smtClean="0"/>
              <a:t>Eriti tähtis juhul, kui projekt on vaid väike osa suurest visioonist</a:t>
            </a:r>
          </a:p>
          <a:p>
            <a:pPr lvl="1"/>
            <a:r>
              <a:rPr lang="et-EE" sz="1800" dirty="0" smtClean="0"/>
              <a:t>Uued ja uued visiooni osad “imenduvad” projekti</a:t>
            </a:r>
          </a:p>
          <a:p>
            <a:r>
              <a:rPr lang="et-EE" sz="2000" dirty="0" smtClean="0"/>
              <a:t>Skoopi hea kirjeldada kontekstidiagrammiga</a:t>
            </a:r>
          </a:p>
          <a:p>
            <a:pPr lvl="1"/>
            <a:r>
              <a:rPr lang="et-EE" sz="1800" dirty="0" smtClean="0"/>
              <a:t>Piiritleb süsteemi sisendid ja väljundid</a:t>
            </a:r>
            <a:endParaRPr lang="et-EE" sz="1800" dirty="0"/>
          </a:p>
        </p:txBody>
      </p:sp>
      <p:pic>
        <p:nvPicPr>
          <p:cNvPr id="4" name="Picture 3" descr="scope_creep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43504" y="1928802"/>
            <a:ext cx="3657600" cy="3733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1143000"/>
          </a:xfrm>
        </p:spPr>
        <p:txBody>
          <a:bodyPr/>
          <a:lstStyle/>
          <a:p>
            <a:r>
              <a:rPr lang="et-EE" dirty="0" smtClean="0"/>
              <a:t>Kontekstidiagrammi näide</a:t>
            </a:r>
            <a:endParaRPr lang="et-EE" dirty="0"/>
          </a:p>
        </p:txBody>
      </p:sp>
      <p:pic>
        <p:nvPicPr>
          <p:cNvPr id="4" name="Picture 3" descr="context_diagra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034" y="1020704"/>
            <a:ext cx="8001024" cy="54086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Projektiplaan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t-EE" dirty="0" smtClean="0"/>
              <a:t>Sagelilevinud arvamus, et igasugused plaanid ja dokumendid on mõttetu ajaraiskamine</a:t>
            </a:r>
          </a:p>
          <a:p>
            <a:pPr lvl="1"/>
            <a:r>
              <a:rPr lang="et-EE" dirty="0" smtClean="0"/>
              <a:t>“Hakkame parem ometi koodi kirjutama”</a:t>
            </a:r>
          </a:p>
          <a:p>
            <a:r>
              <a:rPr lang="et-EE" dirty="0" smtClean="0"/>
              <a:t>Plaani kirjutamine on tegelikult lihtne</a:t>
            </a:r>
          </a:p>
          <a:p>
            <a:pPr lvl="1"/>
            <a:r>
              <a:rPr lang="et-EE" dirty="0" smtClean="0"/>
              <a:t>Võib kasutada mõnd olemasolevat plaanipõhja ja valida sealt relevantsed kohad</a:t>
            </a:r>
          </a:p>
          <a:p>
            <a:pPr lvl="2"/>
            <a:r>
              <a:rPr lang="et-EE" dirty="0" smtClean="0">
                <a:hlinkClick r:id="rId2"/>
              </a:rPr>
              <a:t>http://www.slideshare.net/ahmedhasan/ieee-1058-1998-software-project-management-plan/</a:t>
            </a:r>
            <a:endParaRPr lang="et-EE" dirty="0" smtClean="0"/>
          </a:p>
          <a:p>
            <a:pPr lvl="2"/>
            <a:r>
              <a:rPr lang="et-EE" dirty="0" smtClean="0"/>
              <a:t>IEEE standard – väga põhjalik</a:t>
            </a:r>
          </a:p>
          <a:p>
            <a:r>
              <a:rPr lang="et-EE" dirty="0" smtClean="0"/>
              <a:t>Raske osa on tegelik planeerimine </a:t>
            </a:r>
            <a:r>
              <a:rPr lang="et-EE" dirty="0" smtClean="0">
                <a:sym typeface="Wingdings" pitchFamily="2" charset="2"/>
              </a:rPr>
              <a:t></a:t>
            </a:r>
          </a:p>
          <a:p>
            <a:pPr lvl="1"/>
            <a:r>
              <a:rPr lang="et-EE" dirty="0" smtClean="0">
                <a:sym typeface="Wingdings" pitchFamily="2" charset="2"/>
              </a:rPr>
              <a:t>Kirjaliku plaani vajadus sunnib meid selle kohe ära tegema</a:t>
            </a:r>
          </a:p>
          <a:p>
            <a:pPr lvl="1"/>
            <a:r>
              <a:rPr lang="et-EE" dirty="0" smtClean="0"/>
              <a:t>Millalgi tuleb need küsimused niikuinii vastata ja hiljem on ajakulu palju suurem</a:t>
            </a:r>
          </a:p>
          <a:p>
            <a:pPr lvl="1"/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Eesmärgid ja lubadused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t-EE" dirty="0" smtClean="0"/>
              <a:t>Ära kunagi anna lubadust, millest sa tead, et see pole realistlik</a:t>
            </a:r>
          </a:p>
          <a:p>
            <a:pPr lvl="1"/>
            <a:r>
              <a:rPr lang="et-EE" dirty="0" smtClean="0"/>
              <a:t>Lubadused tuleb anda vabalt, mitte surve all</a:t>
            </a:r>
          </a:p>
          <a:p>
            <a:pPr lvl="1"/>
            <a:r>
              <a:rPr lang="et-EE" dirty="0" smtClean="0"/>
              <a:t>Lubadused tuleb osalistele väga täpselt selgeks teha</a:t>
            </a:r>
          </a:p>
          <a:p>
            <a:r>
              <a:rPr lang="et-EE" dirty="0" smtClean="0"/>
              <a:t>Ära lase ka teistel anda ebarealistlikke lubadusi</a:t>
            </a:r>
          </a:p>
          <a:p>
            <a:pPr lvl="1"/>
            <a:r>
              <a:rPr lang="et-EE" dirty="0" smtClean="0"/>
              <a:t>Klient lubab näiteks, et nad testivad süsteemi ise ja seetõttu peaks projekti maksumus odavam tulema</a:t>
            </a:r>
          </a:p>
          <a:p>
            <a:pPr lvl="1"/>
            <a:r>
              <a:rPr lang="et-EE" dirty="0" smtClean="0"/>
              <a:t>Samas on teada, et neil pole piisavalt võimekust</a:t>
            </a:r>
          </a:p>
          <a:p>
            <a:r>
              <a:rPr lang="et-EE" dirty="0" smtClean="0"/>
              <a:t>Mis ka ei juhtuks, lõpuks jääb süüdi ikka tarkvara valmistaja!</a:t>
            </a:r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Ebarealistlikud eesmärgid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dirty="0" smtClean="0"/>
              <a:t>Väga tihti juhtub, et meile seatakse eesmärgid, mida me ei suuda täita</a:t>
            </a:r>
          </a:p>
          <a:p>
            <a:r>
              <a:rPr lang="et-EE" dirty="0" smtClean="0"/>
              <a:t>Mida siis teha?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Erista inimest probleemist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900618" cy="4972072"/>
          </a:xfrm>
        </p:spPr>
        <p:txBody>
          <a:bodyPr>
            <a:normAutofit fontScale="92500" lnSpcReduction="10000"/>
          </a:bodyPr>
          <a:lstStyle/>
          <a:p>
            <a:r>
              <a:rPr lang="et-EE" dirty="0" smtClean="0"/>
              <a:t>Emotsionaalses olukorras on raske läbi rääkida</a:t>
            </a:r>
          </a:p>
          <a:p>
            <a:r>
              <a:rPr lang="et-EE" dirty="0" smtClean="0"/>
              <a:t>Ülemustele vastu hakata on samuti raske</a:t>
            </a:r>
          </a:p>
          <a:p>
            <a:r>
              <a:rPr lang="et-EE" dirty="0" smtClean="0"/>
              <a:t>Suur kiusatus öelda, et tellija/ülemus on ebaratsionaalne idioot</a:t>
            </a:r>
          </a:p>
          <a:p>
            <a:r>
              <a:rPr lang="et-EE" dirty="0" smtClean="0"/>
              <a:t>Selle asemel leida, </a:t>
            </a:r>
            <a:r>
              <a:rPr lang="et-EE" b="1" dirty="0" smtClean="0"/>
              <a:t>mis on tema tagamaad</a:t>
            </a:r>
            <a:r>
              <a:rPr lang="et-EE" dirty="0" smtClean="0"/>
              <a:t>, miks ta meile sellise eesmärgi on andnud</a:t>
            </a:r>
          </a:p>
          <a:p>
            <a:endParaRPr lang="et-EE" dirty="0"/>
          </a:p>
        </p:txBody>
      </p:sp>
      <p:pic>
        <p:nvPicPr>
          <p:cNvPr id="5" name="Picture 4" descr="stali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14942" y="1214422"/>
            <a:ext cx="3733091" cy="5495940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  <p:grpSp>
        <p:nvGrpSpPr>
          <p:cNvPr id="14" name="Group 13"/>
          <p:cNvGrpSpPr/>
          <p:nvPr/>
        </p:nvGrpSpPr>
        <p:grpSpPr>
          <a:xfrm>
            <a:off x="5500694" y="1500174"/>
            <a:ext cx="3143272" cy="5000660"/>
            <a:chOff x="5500694" y="1500174"/>
            <a:chExt cx="3143272" cy="5000660"/>
          </a:xfrm>
        </p:grpSpPr>
        <p:cxnSp>
          <p:nvCxnSpPr>
            <p:cNvPr id="7" name="Straight Connector 6"/>
            <p:cNvCxnSpPr/>
            <p:nvPr/>
          </p:nvCxnSpPr>
          <p:spPr>
            <a:xfrm rot="16200000" flipH="1">
              <a:off x="4464843" y="2536025"/>
              <a:ext cx="4929222" cy="2857520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4643438" y="2500306"/>
              <a:ext cx="5000660" cy="3000396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sz="3600" dirty="0" smtClean="0"/>
              <a:t>Keskendu huvidele, mitte seisukohtadele</a:t>
            </a:r>
            <a:endParaRPr lang="et-EE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t-EE" dirty="0" smtClean="0"/>
              <a:t>Tellija ütleb, et neil on tarkvara kindlasti märtsi alguseks vaja</a:t>
            </a:r>
          </a:p>
          <a:p>
            <a:r>
              <a:rPr lang="et-EE" dirty="0" smtClean="0"/>
              <a:t>Projektimeeskond leiab, et enna juunit ei tule kõne allagi -&gt; vältimatu konflikt?</a:t>
            </a:r>
          </a:p>
          <a:p>
            <a:r>
              <a:rPr lang="et-EE" dirty="0" smtClean="0"/>
              <a:t>Uurida, mis on teise poole tegelikud huvid</a:t>
            </a:r>
          </a:p>
          <a:p>
            <a:pPr lvl="1"/>
            <a:r>
              <a:rPr lang="et-EE" dirty="0" smtClean="0"/>
              <a:t>Mida neil tegelikult märtsiks vaja on?</a:t>
            </a:r>
          </a:p>
          <a:p>
            <a:pPr lvl="1"/>
            <a:r>
              <a:rPr lang="et-EE" dirty="0" smtClean="0"/>
              <a:t>Näide: vahest neil on vaja mingi demo teha ja täielikku funktsionaalsust polegi vaja?</a:t>
            </a:r>
          </a:p>
          <a:p>
            <a:r>
              <a:rPr lang="et-EE" dirty="0" smtClean="0"/>
              <a:t>Mittetäielik kompromiss on alati parem kui riskantne lubadus</a:t>
            </a:r>
          </a:p>
          <a:p>
            <a:r>
              <a:rPr lang="et-EE" dirty="0" smtClean="0"/>
              <a:t>Katteta lubaduse tagajärjed:</a:t>
            </a:r>
          </a:p>
          <a:p>
            <a:pPr lvl="1"/>
            <a:r>
              <a:rPr lang="et-EE" dirty="0" smtClean="0"/>
              <a:t>Tiimi läbipõlemine</a:t>
            </a:r>
          </a:p>
          <a:p>
            <a:pPr lvl="1"/>
            <a:r>
              <a:rPr lang="et-EE" dirty="0" smtClean="0"/>
              <a:t>Sinu enda maine häving</a:t>
            </a:r>
          </a:p>
          <a:p>
            <a:pPr lvl="1"/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sz="3600" dirty="0" smtClean="0"/>
              <a:t>Keskendu objektiivsetele kriteeriumitele</a:t>
            </a:r>
            <a:endParaRPr lang="et-EE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Läbirääkimiste puhul on konkreetsed andmed alati paremad kui arvamused ja muljed</a:t>
            </a:r>
          </a:p>
          <a:p>
            <a:r>
              <a:rPr lang="et-EE" dirty="0" smtClean="0"/>
              <a:t>Tee ranget vahet hinnangute ja lubaduste vahel</a:t>
            </a:r>
          </a:p>
          <a:p>
            <a:pPr lvl="1"/>
            <a:r>
              <a:rPr lang="et-EE" dirty="0" smtClean="0"/>
              <a:t>Sama vaja tihti ka teistele selgitada</a:t>
            </a:r>
          </a:p>
          <a:p>
            <a:r>
              <a:rPr lang="et-EE" dirty="0" smtClean="0"/>
              <a:t>Kasuta eelmiste projektide kogemusi</a:t>
            </a:r>
          </a:p>
          <a:p>
            <a:r>
              <a:rPr lang="et-EE" dirty="0" smtClean="0"/>
              <a:t>Kasuta planeerimise </a:t>
            </a:r>
            <a:r>
              <a:rPr lang="et-EE" i="1" dirty="0" smtClean="0"/>
              <a:t>checkliste</a:t>
            </a:r>
          </a:p>
          <a:p>
            <a:endParaRPr lang="et-EE" dirty="0" smtClean="0"/>
          </a:p>
          <a:p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Projektiplaani osad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t-EE" dirty="0" smtClean="0"/>
              <a:t>Kõrgtaseme ajagraafik</a:t>
            </a:r>
          </a:p>
          <a:p>
            <a:r>
              <a:rPr lang="et-EE" dirty="0" smtClean="0"/>
              <a:t>Peamiste ülesannete kirjeldus</a:t>
            </a:r>
          </a:p>
          <a:p>
            <a:r>
              <a:rPr lang="et-EE" dirty="0" smtClean="0"/>
              <a:t>Personal, eelarve ja muud ressursid</a:t>
            </a:r>
          </a:p>
          <a:p>
            <a:r>
              <a:rPr lang="et-EE" dirty="0" smtClean="0"/>
              <a:t>Rollid ja vastutusalad</a:t>
            </a:r>
          </a:p>
          <a:p>
            <a:r>
              <a:rPr lang="et-EE" dirty="0" smtClean="0"/>
              <a:t>Kuidas vajalikke inimesi leida ja koolitada</a:t>
            </a:r>
          </a:p>
          <a:p>
            <a:r>
              <a:rPr lang="et-EE" dirty="0" smtClean="0"/>
              <a:t>Eeldused, sõltuvused ja riskid</a:t>
            </a:r>
          </a:p>
          <a:p>
            <a:r>
              <a:rPr lang="et-EE" dirty="0" smtClean="0"/>
              <a:t>Peamiste komponentide kirjeldused ja tähtajad</a:t>
            </a:r>
          </a:p>
          <a:p>
            <a:r>
              <a:rPr lang="et-EE" dirty="0" smtClean="0"/>
              <a:t>Identifitseeritud tarkvara loomise metoodika </a:t>
            </a:r>
          </a:p>
          <a:p>
            <a:r>
              <a:rPr lang="et-EE" dirty="0" smtClean="0"/>
              <a:t>Projekti monitoorimise protsessi kirjeldus</a:t>
            </a:r>
          </a:p>
          <a:p>
            <a:r>
              <a:rPr lang="et-EE" dirty="0" smtClean="0"/>
              <a:t>Kogutavad ja analüüsitavad mõõdikud</a:t>
            </a:r>
          </a:p>
          <a:p>
            <a:r>
              <a:rPr lang="et-EE" dirty="0" smtClean="0"/>
              <a:t>Suhted allhankijatega</a:t>
            </a:r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 smtClean="0"/>
              <a:t>	Projekti ajagraafiku planeerimine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t-EE" dirty="0" smtClean="0"/>
              <a:t>Mõned ajagraafikud sisaldavad ainult programmeerimist: komponent A, komponent B, komponent C</a:t>
            </a:r>
          </a:p>
          <a:p>
            <a:pPr lvl="1"/>
            <a:r>
              <a:rPr lang="et-EE" dirty="0" smtClean="0"/>
              <a:t>Need ajagraafikud lähevad tavaliselt lõhki</a:t>
            </a:r>
          </a:p>
          <a:p>
            <a:r>
              <a:rPr lang="et-EE" dirty="0" smtClean="0"/>
              <a:t>Ajagraafik peab kindlasti sisaldama veel:</a:t>
            </a:r>
          </a:p>
          <a:p>
            <a:pPr lvl="1"/>
            <a:r>
              <a:rPr lang="et-EE" dirty="0" smtClean="0"/>
              <a:t>Täiendavat analüüsi (isegi kui meil on nõuded enne paigas)</a:t>
            </a:r>
          </a:p>
          <a:p>
            <a:pPr lvl="1"/>
            <a:r>
              <a:rPr lang="et-EE" dirty="0" smtClean="0"/>
              <a:t>Testimist</a:t>
            </a:r>
          </a:p>
          <a:p>
            <a:pPr lvl="1"/>
            <a:r>
              <a:rPr lang="et-EE" dirty="0" smtClean="0"/>
              <a:t>Projektijuhtimiskulu</a:t>
            </a:r>
          </a:p>
          <a:p>
            <a:pPr lvl="1"/>
            <a:r>
              <a:rPr lang="et-EE" dirty="0" smtClean="0"/>
              <a:t>Enamik graafikuid ei jõua siit kaugemale...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Piirangute kaardistamine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7758"/>
          </a:xfrm>
        </p:spPr>
        <p:txBody>
          <a:bodyPr>
            <a:normAutofit/>
          </a:bodyPr>
          <a:lstStyle/>
          <a:p>
            <a:r>
              <a:rPr lang="et-EE" dirty="0" smtClean="0"/>
              <a:t>Näide drastilisest ajahinnangute erinevusest:</a:t>
            </a:r>
          </a:p>
          <a:p>
            <a:pPr lvl="1"/>
            <a:r>
              <a:rPr lang="et-EE" dirty="0" smtClean="0"/>
              <a:t>Projektijuht arvab, et projekt võtab 2 aastat</a:t>
            </a:r>
          </a:p>
          <a:p>
            <a:pPr lvl="1"/>
            <a:r>
              <a:rPr lang="et-EE" dirty="0" smtClean="0"/>
              <a:t>Tellija või suur ülemus ütleb, et 6 kuuga peab valmis olema</a:t>
            </a:r>
          </a:p>
          <a:p>
            <a:pPr lvl="1"/>
            <a:r>
              <a:rPr lang="et-EE" dirty="0" smtClean="0"/>
              <a:t>Mida teha?</a:t>
            </a:r>
          </a:p>
          <a:p>
            <a:r>
              <a:rPr lang="et-EE" dirty="0" smtClean="0"/>
              <a:t>Paljud projektijuhid annavad survele järele ja nõustuvad</a:t>
            </a:r>
          </a:p>
          <a:p>
            <a:pPr lvl="1"/>
            <a:r>
              <a:rPr lang="et-EE" dirty="0" smtClean="0"/>
              <a:t>Tagajärjeks piinarikas häving</a:t>
            </a:r>
          </a:p>
          <a:p>
            <a:pPr lvl="1"/>
            <a:r>
              <a:rPr lang="et-EE" dirty="0" smtClean="0"/>
              <a:t>Tuleks küsida küsimusi</a:t>
            </a:r>
          </a:p>
          <a:p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Projekti ajagraafiku planeerimine 2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t-EE" dirty="0" smtClean="0"/>
              <a:t>Aga lisaks on veel: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t-EE" sz="3100" dirty="0" smtClean="0"/>
              <a:t>Tellija konsulteerimine</a:t>
            </a:r>
          </a:p>
          <a:p>
            <a:r>
              <a:rPr lang="et-EE" dirty="0" smtClean="0"/>
              <a:t>Vigade parandamine pärast testimist</a:t>
            </a:r>
          </a:p>
          <a:p>
            <a:r>
              <a:rPr lang="et-EE" dirty="0" smtClean="0"/>
              <a:t>Uute tehnoloogiate ja vahendite tundmaõppimine</a:t>
            </a:r>
          </a:p>
          <a:p>
            <a:r>
              <a:rPr lang="et-EE" dirty="0" smtClean="0"/>
              <a:t>Koolitused</a:t>
            </a:r>
          </a:p>
          <a:p>
            <a:r>
              <a:rPr lang="et-EE" dirty="0" smtClean="0"/>
              <a:t>Projekti infrastruktuuri ülesseadmine</a:t>
            </a:r>
          </a:p>
          <a:p>
            <a:r>
              <a:rPr lang="et-EE" dirty="0" smtClean="0"/>
              <a:t>Protsesside parandamise aeg</a:t>
            </a:r>
          </a:p>
          <a:p>
            <a:r>
              <a:rPr lang="et-EE" dirty="0" smtClean="0"/>
              <a:t>Administratiivsed ülesanded (kasvõi kuluaruanded neelavad tohutul hulgal kõrgepalgaliste spetsialistide aega)</a:t>
            </a:r>
          </a:p>
          <a:p>
            <a:r>
              <a:rPr lang="et-EE" dirty="0" smtClean="0"/>
              <a:t>Puhver haiguste jms tarvis</a:t>
            </a:r>
          </a:p>
          <a:p>
            <a:r>
              <a:rPr lang="et-EE" dirty="0" smtClean="0"/>
              <a:t>Hiljem üleskerkivate ülesannete puhver</a:t>
            </a:r>
          </a:p>
          <a:p>
            <a:r>
              <a:rPr lang="et-EE" dirty="0" smtClean="0"/>
              <a:t>Jne. jne.</a:t>
            </a:r>
          </a:p>
          <a:p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Vastutusalad projektis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785926"/>
            <a:ext cx="8229600" cy="4500594"/>
          </a:xfrm>
        </p:spPr>
        <p:txBody>
          <a:bodyPr>
            <a:normAutofit/>
          </a:bodyPr>
          <a:lstStyle/>
          <a:p>
            <a:r>
              <a:rPr lang="et-EE" sz="3600" dirty="0" smtClean="0"/>
              <a:t>Igal tegevusel peab olema konkreetne vastutaja</a:t>
            </a:r>
          </a:p>
          <a:p>
            <a:r>
              <a:rPr lang="et-EE" sz="3600" dirty="0" smtClean="0"/>
              <a:t>Vastutaja peab teadma, milliste valdkondade eest ta vastutab </a:t>
            </a:r>
            <a:r>
              <a:rPr lang="et-EE" sz="3600" dirty="0" smtClean="0">
                <a:sym typeface="Wingdings" pitchFamily="2" charset="2"/>
              </a:rPr>
              <a:t></a:t>
            </a:r>
            <a:endParaRPr lang="et-EE" sz="3600" dirty="0" smtClean="0"/>
          </a:p>
          <a:p>
            <a:r>
              <a:rPr lang="et-EE" sz="3600" dirty="0" smtClean="0"/>
              <a:t>Iga tegevus peab kajastuma projekti graafikus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Tehnilised vastutusalad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9196"/>
          </a:xfrm>
        </p:spPr>
        <p:txBody>
          <a:bodyPr>
            <a:noAutofit/>
          </a:bodyPr>
          <a:lstStyle/>
          <a:p>
            <a:r>
              <a:rPr lang="et-EE" sz="2800" dirty="0" smtClean="0"/>
              <a:t>Kõrgtaseme arhitektuur</a:t>
            </a:r>
          </a:p>
          <a:p>
            <a:r>
              <a:rPr lang="et-EE" sz="2800" dirty="0" smtClean="0"/>
              <a:t>Tehniline (detailne) disain</a:t>
            </a:r>
          </a:p>
          <a:p>
            <a:r>
              <a:rPr lang="et-EE" sz="2800" dirty="0" smtClean="0"/>
              <a:t>Koodikirjutamine</a:t>
            </a:r>
          </a:p>
          <a:p>
            <a:r>
              <a:rPr lang="et-EE" sz="2800" dirty="0" smtClean="0"/>
              <a:t>Detailsete etapiviisiliste ajagraafikute koostamine</a:t>
            </a:r>
          </a:p>
          <a:p>
            <a:r>
              <a:rPr lang="et-EE" sz="2800" dirty="0" smtClean="0"/>
              <a:t>Installatsiooniprogrammi loomine</a:t>
            </a:r>
          </a:p>
          <a:p>
            <a:r>
              <a:rPr lang="et-EE" sz="2800" dirty="0" smtClean="0"/>
              <a:t>Vanast süsteemist andmete konverteerimine</a:t>
            </a:r>
          </a:p>
          <a:p>
            <a:r>
              <a:rPr lang="et-EE" sz="2800" dirty="0" smtClean="0"/>
              <a:t>Integreerimine (projekti omavahelised komponendid ja liidestused teiste süsteemidega)</a:t>
            </a:r>
          </a:p>
          <a:p>
            <a:r>
              <a:rPr lang="et-EE" sz="2800" dirty="0" smtClean="0"/>
              <a:t>Testimine (sh funktsionaalne, suitsu-, integratsiooni-, jõudluse ja koormustestimine)</a:t>
            </a:r>
          </a:p>
          <a:p>
            <a:endParaRPr lang="et-EE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Tehnilised vastutusalad 2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t-EE" dirty="0" smtClean="0"/>
              <a:t>Dokumenteerimine</a:t>
            </a:r>
          </a:p>
          <a:p>
            <a:r>
              <a:rPr lang="et-EE" dirty="0" smtClean="0"/>
              <a:t>Plaanide, hinnangute, arhitektuuri, disaini, etapiplaanide, koodi, testimisplaanide ülevaatused</a:t>
            </a:r>
          </a:p>
          <a:p>
            <a:r>
              <a:rPr lang="et-EE" dirty="0" smtClean="0"/>
              <a:t>Ülevaatuste ja testimise käigus leitud vigade parandamine</a:t>
            </a:r>
          </a:p>
          <a:p>
            <a:r>
              <a:rPr lang="et-EE" dirty="0" smtClean="0"/>
              <a:t>Versioonikontrollisüsteemi haldamine</a:t>
            </a:r>
          </a:p>
          <a:p>
            <a:r>
              <a:rPr lang="et-EE" dirty="0" smtClean="0"/>
              <a:t>Ehitusskriptide haldamine</a:t>
            </a:r>
          </a:p>
          <a:p>
            <a:r>
              <a:rPr lang="et-EE" dirty="0" smtClean="0"/>
              <a:t>Vanade projektide toetamine</a:t>
            </a:r>
          </a:p>
          <a:p>
            <a:r>
              <a:rPr lang="et-EE" dirty="0" smtClean="0"/>
              <a:t>Hädaolukordade lahendamine</a:t>
            </a:r>
          </a:p>
          <a:p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Mittetehnilised vastutusalad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t-EE" sz="2200" dirty="0" smtClean="0"/>
              <a:t>Üldine (tehniline ja mittetehniline) koordineerimine</a:t>
            </a:r>
          </a:p>
          <a:p>
            <a:r>
              <a:rPr lang="et-EE" sz="2200" dirty="0" smtClean="0"/>
              <a:t>Riskihaldus</a:t>
            </a:r>
          </a:p>
          <a:p>
            <a:r>
              <a:rPr lang="et-EE" sz="2200" dirty="0" smtClean="0"/>
              <a:t>Projektiplaani koostamine ja värskendamine</a:t>
            </a:r>
          </a:p>
          <a:p>
            <a:r>
              <a:rPr lang="et-EE" sz="2200" dirty="0" smtClean="0"/>
              <a:t>Projektigraafiku jälgimine</a:t>
            </a:r>
          </a:p>
          <a:p>
            <a:r>
              <a:rPr lang="et-EE" sz="2200" dirty="0" smtClean="0"/>
              <a:t>Tellijaga suhtlemine</a:t>
            </a:r>
          </a:p>
          <a:p>
            <a:r>
              <a:rPr lang="et-EE" sz="2200" dirty="0" smtClean="0"/>
              <a:t>Lõppkasutajaga suhtlemine</a:t>
            </a:r>
          </a:p>
          <a:p>
            <a:r>
              <a:rPr lang="et-EE" sz="2200" dirty="0" smtClean="0"/>
              <a:t>Etapitulemuste demonstreerimine juhtkonnale, tellijale ja kasutajatele</a:t>
            </a:r>
          </a:p>
          <a:p>
            <a:r>
              <a:rPr lang="et-EE" sz="2200" dirty="0" smtClean="0"/>
              <a:t>Nõuete muudatustega tegelemine</a:t>
            </a:r>
          </a:p>
          <a:p>
            <a:r>
              <a:rPr lang="et-EE" sz="2200" dirty="0" smtClean="0"/>
              <a:t>Muudatuste mõju hindamine (tehnilise meeskonna poolt)</a:t>
            </a:r>
          </a:p>
          <a:p>
            <a:r>
              <a:rPr lang="et-EE" sz="2200" dirty="0" smtClean="0"/>
              <a:t>Testijate küsimustele vastamine</a:t>
            </a:r>
          </a:p>
          <a:p>
            <a:r>
              <a:rPr lang="et-EE" sz="2200" dirty="0" smtClean="0"/>
              <a:t>Dokumenteerijate küsimustele vastamine</a:t>
            </a:r>
          </a:p>
          <a:p>
            <a:r>
              <a:rPr lang="et-EE" sz="2200" dirty="0" smtClean="0"/>
              <a:t>Tehnilise meeskonna koolitamine</a:t>
            </a:r>
          </a:p>
          <a:p>
            <a:r>
              <a:rPr lang="et-EE" sz="2200" dirty="0" smtClean="0"/>
              <a:t>Projekti hiljem toetavate inimeste koolitamine</a:t>
            </a:r>
          </a:p>
          <a:p>
            <a:r>
              <a:rPr lang="et-EE" sz="2200" dirty="0" smtClean="0"/>
              <a:t>Etapitulemuste üleandmine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Kokkulepped tellijaga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285894"/>
            <a:ext cx="8229600" cy="4929188"/>
          </a:xfrm>
        </p:spPr>
        <p:txBody>
          <a:bodyPr>
            <a:normAutofit/>
          </a:bodyPr>
          <a:lstStyle/>
          <a:p>
            <a:r>
              <a:rPr lang="et-EE" sz="2400" dirty="0" smtClean="0"/>
              <a:t>Tihedad tarned</a:t>
            </a:r>
            <a:endParaRPr lang="en-US" sz="2400" dirty="0" smtClean="0"/>
          </a:p>
          <a:p>
            <a:r>
              <a:rPr lang="et-EE" sz="2400" dirty="0" smtClean="0"/>
              <a:t>Kiire tagasiside tarnetele </a:t>
            </a:r>
            <a:endParaRPr lang="en-US" sz="2400" dirty="0" smtClean="0"/>
          </a:p>
          <a:p>
            <a:r>
              <a:rPr lang="et-EE" sz="2400" dirty="0" smtClean="0"/>
              <a:t>Tarnete paigaldusprotsess (kes paigaldab, kes ehitab, kuidas propageeritakse andmestruktuur ja andmed, etc)</a:t>
            </a:r>
            <a:endParaRPr lang="en-US" sz="2400" dirty="0" smtClean="0"/>
          </a:p>
          <a:p>
            <a:r>
              <a:rPr lang="et-EE" sz="2400" dirty="0" smtClean="0"/>
              <a:t>Tarne vastuvõtukriteeriumid</a:t>
            </a:r>
            <a:endParaRPr lang="en-US" sz="2400" dirty="0" smtClean="0"/>
          </a:p>
          <a:p>
            <a:r>
              <a:rPr lang="et-EE" sz="2400" dirty="0" smtClean="0"/>
              <a:t>Kiire arendusse minevate tööde kinnitamise protsess </a:t>
            </a:r>
            <a:endParaRPr lang="en-US" sz="2400" dirty="0" smtClean="0"/>
          </a:p>
          <a:p>
            <a:r>
              <a:rPr lang="et-EE" sz="2400" dirty="0" smtClean="0"/>
              <a:t>Skoobimuudatuste haldamise protsess (funktsionaalsuse vahetamine, lisarahastus, vms)</a:t>
            </a:r>
            <a:endParaRPr lang="en-US" sz="2400" dirty="0" smtClean="0"/>
          </a:p>
          <a:p>
            <a:r>
              <a:rPr lang="et-EE" sz="2400" dirty="0" smtClean="0"/>
              <a:t>Ligipääsud tellija sisevõrgu ressurssidele</a:t>
            </a:r>
            <a:endParaRPr lang="en-US" sz="2400" dirty="0" smtClean="0"/>
          </a:p>
          <a:p>
            <a:pPr lvl="1"/>
            <a:r>
              <a:rPr lang="et-EE" sz="2000" dirty="0" smtClean="0"/>
              <a:t>Testkeskkond (rakendusserver, andmebaas): vähemalt logid</a:t>
            </a:r>
            <a:endParaRPr lang="en-US" sz="2000" dirty="0" smtClean="0"/>
          </a:p>
          <a:p>
            <a:pPr lvl="1"/>
            <a:r>
              <a:rPr lang="et-EE" sz="2000" dirty="0" smtClean="0"/>
              <a:t>Integreeritavad süsteemid (AD, ERPid, vms)</a:t>
            </a:r>
            <a:endParaRPr lang="en-US" sz="2000" dirty="0" smtClean="0"/>
          </a:p>
          <a:p>
            <a:pPr lvl="1"/>
            <a:r>
              <a:rPr lang="et-EE" sz="2000" dirty="0" smtClean="0"/>
              <a:t>Taaskasutatav infoarhitektuur (kliendid, arved, kasutajad, tooted vms)</a:t>
            </a:r>
            <a:endParaRPr lang="en-US" sz="2000" dirty="0" smtClean="0"/>
          </a:p>
          <a:p>
            <a:endParaRPr lang="et-EE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Kokkulepped tellijaga 2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t-EE" sz="2400" dirty="0" smtClean="0"/>
              <a:t>Tarnitava dokumentatsiooni nimekiri ja sisukirjeldus</a:t>
            </a:r>
            <a:endParaRPr lang="en-US" sz="2400" dirty="0" smtClean="0"/>
          </a:p>
          <a:p>
            <a:r>
              <a:rPr lang="et-EE" sz="2400" dirty="0" smtClean="0"/>
              <a:t>Kes koolitab lõppkasutajaid? </a:t>
            </a:r>
            <a:endParaRPr lang="en-US" sz="2400" dirty="0" smtClean="0"/>
          </a:p>
          <a:p>
            <a:r>
              <a:rPr lang="et-EE" sz="2400" dirty="0" smtClean="0"/>
              <a:t>Ligipääs rakenduse lõppkasutajatele töö monitoorimiseks ja tagasiside saamiseks (motiveeritud inimesed)</a:t>
            </a:r>
            <a:endParaRPr lang="en-US" sz="2400" dirty="0" smtClean="0"/>
          </a:p>
          <a:p>
            <a:r>
              <a:rPr lang="et-EE" sz="2400" dirty="0" smtClean="0"/>
              <a:t>Kokkulepped kasutatavate tehnoloogiate ja teekide osas  (ka siis kui kliendil on “ükskõik” tuleb “jah” sõna kätte saada)</a:t>
            </a:r>
            <a:endParaRPr lang="en-US" sz="2400" dirty="0" smtClean="0"/>
          </a:p>
          <a:p>
            <a:r>
              <a:rPr lang="et-EE" sz="2400" dirty="0" smtClean="0"/>
              <a:t>Kuupäevad, mil saame ligipääsu asjadele millest meie projekt sõltub </a:t>
            </a:r>
          </a:p>
          <a:p>
            <a:pPr lvl="1"/>
            <a:r>
              <a:rPr lang="et-EE" sz="2000" dirty="0" smtClean="0"/>
              <a:t>Kui klient neid ei pea, siis me ei garanteeri enam oma tähtaegu</a:t>
            </a:r>
            <a:endParaRPr lang="en-US" sz="2000" dirty="0" smtClean="0"/>
          </a:p>
          <a:p>
            <a:endParaRPr lang="et-EE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Tarkvaraarendusprotsess (Dilbert)</a:t>
            </a:r>
            <a:endParaRPr lang="et-EE" dirty="0"/>
          </a:p>
        </p:txBody>
      </p:sp>
      <p:pic>
        <p:nvPicPr>
          <p:cNvPr id="4" name="Picture 3" descr="dilbert_proces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945" y="2143116"/>
            <a:ext cx="9138110" cy="28575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dirty="0" smtClean="0"/>
              <a:t>Protsessid tarkvaraarenduses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t-EE" dirty="0" smtClean="0"/>
              <a:t>Protsessi näiteid:</a:t>
            </a:r>
          </a:p>
          <a:p>
            <a:r>
              <a:rPr lang="et-EE" dirty="0" smtClean="0"/>
              <a:t>Kõigi nõuete kirjalik esitamine</a:t>
            </a:r>
          </a:p>
          <a:p>
            <a:r>
              <a:rPr lang="et-EE" dirty="0" smtClean="0"/>
              <a:t>Süstemaatilise protseduuri kasutamine muudatuste ja lisanduste tegemisel</a:t>
            </a:r>
          </a:p>
          <a:p>
            <a:r>
              <a:rPr lang="et-EE" dirty="0" smtClean="0"/>
              <a:t>Nõuete, disaini ja koodi ülevaatuste korraldamine</a:t>
            </a:r>
          </a:p>
          <a:p>
            <a:r>
              <a:rPr lang="et-EE" dirty="0" smtClean="0"/>
              <a:t>Projekti alguses testimisplaani koostamine</a:t>
            </a:r>
          </a:p>
          <a:p>
            <a:r>
              <a:rPr lang="et-EE" dirty="0" smtClean="0"/>
              <a:t>Realiseerimisplaani koostamine, mis defineerib, millises järjekorras funktsionaalsed komponendid luuakse ja liidestatakse</a:t>
            </a:r>
          </a:p>
          <a:p>
            <a:r>
              <a:rPr lang="et-EE" dirty="0" smtClean="0"/>
              <a:t>Automaatse versioonihaldustarkvara kasutamine</a:t>
            </a:r>
          </a:p>
          <a:p>
            <a:r>
              <a:rPr lang="et-EE" dirty="0" smtClean="0"/>
              <a:t>Iga iteratsiooni lõpus maksumuse ja ajagraafiku ülevaatamine</a:t>
            </a:r>
          </a:p>
          <a:p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Milleks meile protsess?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Paljud inimesed leiavad, et protsess on liigne bürokraatia</a:t>
            </a:r>
          </a:p>
          <a:p>
            <a:r>
              <a:rPr lang="et-EE" dirty="0" smtClean="0"/>
              <a:t>“Hakkame juba koodi kirjutama” mentaliteet</a:t>
            </a:r>
          </a:p>
          <a:p>
            <a:r>
              <a:rPr lang="et-EE" dirty="0" smtClean="0"/>
              <a:t>Pisikeste projektide puhul õigustatud</a:t>
            </a:r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Küsimused piirangute osas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t-EE" dirty="0" smtClean="0"/>
              <a:t>Ajagraafiku piirang</a:t>
            </a:r>
          </a:p>
          <a:p>
            <a:pPr lvl="1"/>
            <a:r>
              <a:rPr lang="et-EE" dirty="0" smtClean="0"/>
              <a:t>Kui oluline see 6 kuu piir on?</a:t>
            </a:r>
          </a:p>
          <a:p>
            <a:pPr lvl="1"/>
            <a:r>
              <a:rPr lang="et-EE" dirty="0" smtClean="0"/>
              <a:t>Kas juhtub midagi hullu, kui meil kauem läheb?</a:t>
            </a:r>
          </a:p>
          <a:p>
            <a:r>
              <a:rPr lang="et-EE" dirty="0" smtClean="0"/>
              <a:t>Skoobi piirang</a:t>
            </a:r>
          </a:p>
          <a:p>
            <a:pPr lvl="1"/>
            <a:r>
              <a:rPr lang="et-EE" dirty="0" smtClean="0"/>
              <a:t>Kui 6 kuud on kriitiline, siis kas on OK, kui me teeme selleks ajaks valmis mingi alamhulga funktsionaalsusest?</a:t>
            </a:r>
          </a:p>
          <a:p>
            <a:r>
              <a:rPr lang="et-EE" dirty="0" smtClean="0"/>
              <a:t>Inimeste piirang</a:t>
            </a:r>
          </a:p>
          <a:p>
            <a:pPr lvl="1"/>
            <a:r>
              <a:rPr lang="et-EE" dirty="0" smtClean="0"/>
              <a:t>Kas meil on võimalik projektile rohkem inimesi saada?</a:t>
            </a:r>
          </a:p>
          <a:p>
            <a:r>
              <a:rPr lang="et-EE" dirty="0" smtClean="0"/>
              <a:t>Kvaliteedi piirang</a:t>
            </a:r>
          </a:p>
          <a:p>
            <a:pPr lvl="1"/>
            <a:r>
              <a:rPr lang="et-EE" dirty="0" smtClean="0"/>
              <a:t>Kui oluline on, et asjad perfektselt töötaks?</a:t>
            </a:r>
          </a:p>
          <a:p>
            <a:r>
              <a:rPr lang="et-EE" dirty="0" smtClean="0"/>
              <a:t>Maksumuse piirang</a:t>
            </a:r>
          </a:p>
          <a:p>
            <a:pPr lvl="1"/>
            <a:r>
              <a:rPr lang="et-EE" dirty="0" smtClean="0"/>
              <a:t>Kas meil on võimalik saada raha, et teha osa projektist ära allhankena?</a:t>
            </a:r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Straight Connector 13"/>
          <p:cNvCxnSpPr/>
          <p:nvPr/>
        </p:nvCxnSpPr>
        <p:spPr>
          <a:xfrm>
            <a:off x="1928794" y="1782537"/>
            <a:ext cx="557216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>
            <a:off x="71406" y="3639925"/>
            <a:ext cx="371477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1928794" y="1782537"/>
            <a:ext cx="5572164" cy="5715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  <a:ln w="12700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t-EE" b="1" dirty="0" smtClean="0"/>
              <a:t>Ebaproduktiivne tegevus</a:t>
            </a:r>
            <a:endParaRPr lang="et-EE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1500166" y="5211561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dirty="0" smtClean="0"/>
              <a:t>0%</a:t>
            </a:r>
            <a:endParaRPr lang="et-EE" dirty="0"/>
          </a:p>
        </p:txBody>
      </p:sp>
      <p:sp>
        <p:nvSpPr>
          <p:cNvPr id="18" name="TextBox 17"/>
          <p:cNvSpPr txBox="1"/>
          <p:nvPr/>
        </p:nvSpPr>
        <p:spPr>
          <a:xfrm>
            <a:off x="1214414" y="1698957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dirty="0" smtClean="0"/>
              <a:t>100%</a:t>
            </a:r>
            <a:endParaRPr lang="et-EE" dirty="0"/>
          </a:p>
        </p:txBody>
      </p:sp>
      <p:sp>
        <p:nvSpPr>
          <p:cNvPr id="19" name="TextBox 18"/>
          <p:cNvSpPr txBox="1"/>
          <p:nvPr/>
        </p:nvSpPr>
        <p:spPr>
          <a:xfrm>
            <a:off x="3714744" y="3556345"/>
            <a:ext cx="2197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b="1" dirty="0" smtClean="0"/>
              <a:t>Produktiivne tegevus</a:t>
            </a:r>
            <a:endParaRPr lang="et-EE" b="1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1928794" y="5497313"/>
            <a:ext cx="564360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6929454" y="5497313"/>
            <a:ext cx="1000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dirty="0" smtClean="0"/>
              <a:t>Projekti lõpp</a:t>
            </a:r>
            <a:endParaRPr lang="et-EE" dirty="0"/>
          </a:p>
        </p:txBody>
      </p:sp>
      <p:sp>
        <p:nvSpPr>
          <p:cNvPr id="23" name="TextBox 22"/>
          <p:cNvSpPr txBox="1"/>
          <p:nvPr/>
        </p:nvSpPr>
        <p:spPr>
          <a:xfrm>
            <a:off x="1857356" y="5497313"/>
            <a:ext cx="1000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dirty="0" smtClean="0"/>
              <a:t>Projekti algus</a:t>
            </a:r>
            <a:endParaRPr lang="et-EE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t-EE" dirty="0" smtClean="0"/>
              <a:t>Naiivne arusaam projektist</a:t>
            </a:r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2071670" y="2068289"/>
            <a:ext cx="557216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5400000">
            <a:off x="214282" y="3925677"/>
            <a:ext cx="371477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2071670" y="2068289"/>
            <a:ext cx="5572164" cy="5715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  <a:ln w="12700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t-EE" b="1" dirty="0" smtClean="0"/>
              <a:t>Ebaproduktiivne tegevus</a:t>
            </a:r>
            <a:endParaRPr lang="et-EE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1643042" y="5497313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dirty="0" smtClean="0"/>
              <a:t>0%</a:t>
            </a:r>
            <a:endParaRPr lang="et-EE" dirty="0"/>
          </a:p>
        </p:txBody>
      </p:sp>
      <p:sp>
        <p:nvSpPr>
          <p:cNvPr id="12" name="TextBox 11"/>
          <p:cNvSpPr txBox="1"/>
          <p:nvPr/>
        </p:nvSpPr>
        <p:spPr>
          <a:xfrm>
            <a:off x="1357290" y="1984709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dirty="0" smtClean="0"/>
              <a:t>100%</a:t>
            </a:r>
            <a:endParaRPr lang="et-EE" dirty="0"/>
          </a:p>
        </p:txBody>
      </p:sp>
      <p:sp>
        <p:nvSpPr>
          <p:cNvPr id="13" name="TextBox 12"/>
          <p:cNvSpPr txBox="1"/>
          <p:nvPr/>
        </p:nvSpPr>
        <p:spPr>
          <a:xfrm>
            <a:off x="3857620" y="3568487"/>
            <a:ext cx="2197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b="1" dirty="0" smtClean="0"/>
              <a:t>Produktiivne tegevus</a:t>
            </a:r>
            <a:endParaRPr lang="et-EE" b="1" dirty="0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2071670" y="5783065"/>
            <a:ext cx="564360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7072330" y="5783065"/>
            <a:ext cx="1000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dirty="0" smtClean="0"/>
              <a:t>Projekti lõpp</a:t>
            </a:r>
            <a:endParaRPr lang="et-EE" dirty="0"/>
          </a:p>
        </p:txBody>
      </p:sp>
      <p:sp>
        <p:nvSpPr>
          <p:cNvPr id="20" name="Rectangle 19"/>
          <p:cNvSpPr/>
          <p:nvPr/>
        </p:nvSpPr>
        <p:spPr>
          <a:xfrm>
            <a:off x="2071670" y="4711495"/>
            <a:ext cx="5572164" cy="107157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  <a:ln w="12700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t-EE" b="1" dirty="0" smtClean="0"/>
              <a:t>Protsess</a:t>
            </a:r>
            <a:endParaRPr lang="et-EE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2000232" y="5783065"/>
            <a:ext cx="1000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dirty="0" smtClean="0"/>
              <a:t>Projekti algus</a:t>
            </a:r>
            <a:endParaRPr lang="et-EE" dirty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t-EE" dirty="0" smtClean="0"/>
              <a:t>Naiivne arusaam projektist 2</a:t>
            </a:r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Milleks meile protsess 2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Kui meil on tegu vähegi suurema projektiga, tuleb mängu järjest suurem hulk eelpool mainitud riskidest</a:t>
            </a:r>
          </a:p>
          <a:p>
            <a:r>
              <a:rPr lang="et-EE" dirty="0" smtClean="0"/>
              <a:t>Mingil hetkel läheb nii või teisiti protsessi vaja</a:t>
            </a:r>
          </a:p>
          <a:p>
            <a:r>
              <a:rPr lang="et-EE" dirty="0" smtClean="0"/>
              <a:t>Protsesside lisamine hilisemas projektifaasis on oluliselt kulukam</a:t>
            </a:r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Protsesside hilise lisamise näiteid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9196"/>
          </a:xfrm>
        </p:spPr>
        <p:txBody>
          <a:bodyPr>
            <a:normAutofit fontScale="70000" lnSpcReduction="20000"/>
          </a:bodyPr>
          <a:lstStyle/>
          <a:p>
            <a:r>
              <a:rPr lang="et-EE" dirty="0" smtClean="0"/>
              <a:t>Muudatuste haldus</a:t>
            </a:r>
          </a:p>
          <a:p>
            <a:pPr lvl="1"/>
            <a:r>
              <a:rPr lang="et-EE" dirty="0" smtClean="0"/>
              <a:t>Projekti algfaasis teevad arendajad hulga muutusi vastavalt tellija soovitustele</a:t>
            </a:r>
          </a:p>
          <a:p>
            <a:pPr lvl="1"/>
            <a:r>
              <a:rPr lang="et-EE" dirty="0" smtClean="0"/>
              <a:t>Mingil hetkel tõmmatakse pidurit ja alustatakse muudatuste haldusega</a:t>
            </a:r>
          </a:p>
          <a:p>
            <a:pPr lvl="1"/>
            <a:r>
              <a:rPr lang="et-EE" dirty="0" smtClean="0"/>
              <a:t>Selleks ajaks on projekti skoop juba 25-50% kasvanud</a:t>
            </a:r>
          </a:p>
          <a:p>
            <a:r>
              <a:rPr lang="et-EE" dirty="0" smtClean="0"/>
              <a:t>Kvaliteedi tagamine</a:t>
            </a:r>
          </a:p>
          <a:p>
            <a:pPr lvl="1"/>
            <a:r>
              <a:rPr lang="et-EE" dirty="0" smtClean="0"/>
              <a:t>Projekti alguses ei pöörata testimisele piisavalt ranget tähelepanu</a:t>
            </a:r>
          </a:p>
          <a:p>
            <a:pPr lvl="1"/>
            <a:r>
              <a:rPr lang="et-EE" dirty="0" smtClean="0"/>
              <a:t>Lõpupoole on vigu kuhjunud nii palju, et muudatuste halduse komitee ei jõuagi muuga peale vigade parandamise või mitteparandamise üle otsustamisega tegeleda </a:t>
            </a:r>
          </a:p>
          <a:p>
            <a:r>
              <a:rPr lang="et-EE" dirty="0" smtClean="0"/>
              <a:t>Skoobikontroll</a:t>
            </a:r>
          </a:p>
          <a:p>
            <a:pPr lvl="1"/>
            <a:r>
              <a:rPr lang="et-EE" dirty="0" smtClean="0"/>
              <a:t>Hilisemas testimises leitud vigade tõttu kirjutatakse tarkvara suurel määral ümber</a:t>
            </a:r>
          </a:p>
          <a:p>
            <a:pPr lvl="1"/>
            <a:r>
              <a:rPr lang="et-EE" dirty="0" smtClean="0"/>
              <a:t>Kuna sellise ümberkirjutamisega alguses ei arvestatud, nihkutakse esialgsest plaanist täielikult kõrvale</a:t>
            </a:r>
          </a:p>
          <a:p>
            <a:pPr lvl="1"/>
            <a:r>
              <a:rPr lang="et-EE" dirty="0" smtClean="0"/>
              <a:t>Projekt väljub täiesti kontrolli alt</a:t>
            </a:r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Protsesside hilise lisamise näiteid 2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 fontScale="70000" lnSpcReduction="20000"/>
          </a:bodyPr>
          <a:lstStyle/>
          <a:p>
            <a:r>
              <a:rPr lang="et-EE" dirty="0" smtClean="0"/>
              <a:t>Veahaldus</a:t>
            </a:r>
          </a:p>
          <a:p>
            <a:pPr lvl="1"/>
            <a:r>
              <a:rPr lang="et-EE" dirty="0" smtClean="0"/>
              <a:t>Veahaldusega hakatakse tegelema hilisemas faasis</a:t>
            </a:r>
          </a:p>
          <a:p>
            <a:pPr lvl="1"/>
            <a:r>
              <a:rPr lang="et-EE" dirty="0" smtClean="0"/>
              <a:t>Paljud varasematest vigadest jäävad parandamata, sest nad unustati lihtsalt ära</a:t>
            </a:r>
          </a:p>
          <a:p>
            <a:pPr lvl="1"/>
            <a:r>
              <a:rPr lang="et-EE" dirty="0" smtClean="0"/>
              <a:t>Tarkvara antakse üle koos paljude vigadega, mis oleks tegelikult olnud lihtsalt parandatavad</a:t>
            </a:r>
          </a:p>
          <a:p>
            <a:r>
              <a:rPr lang="et-EE" dirty="0" smtClean="0"/>
              <a:t>Süsteemide liidestamine</a:t>
            </a:r>
          </a:p>
          <a:p>
            <a:pPr lvl="1"/>
            <a:r>
              <a:rPr lang="et-EE" dirty="0" smtClean="0"/>
              <a:t>Selleks ajaks, kui komponentide liidestuseni jõutakse, pole liideste definitsioonid enam omavahel sünkroonis</a:t>
            </a:r>
          </a:p>
          <a:p>
            <a:r>
              <a:rPr lang="et-EE" dirty="0" smtClean="0"/>
              <a:t>Koodihaldus</a:t>
            </a:r>
          </a:p>
          <a:p>
            <a:pPr lvl="1"/>
            <a:r>
              <a:rPr lang="et-EE" dirty="0" smtClean="0"/>
              <a:t>Koodihaldus viiakse sisse pärast seda, kui arendajad on juba kogemata üksteise koodi üle kirjutanud</a:t>
            </a:r>
          </a:p>
          <a:p>
            <a:r>
              <a:rPr lang="et-EE" dirty="0" smtClean="0"/>
              <a:t>Aja planeerimine</a:t>
            </a:r>
          </a:p>
          <a:p>
            <a:pPr lvl="1"/>
            <a:r>
              <a:rPr lang="et-EE" dirty="0" smtClean="0"/>
              <a:t>Kui ajagraafik on juba üle läinud, hakatakse arendajatelt iga detaili kohta ajahinnanguid küsima</a:t>
            </a:r>
          </a:p>
          <a:p>
            <a:pPr lvl="1"/>
            <a:r>
              <a:rPr lang="et-EE" dirty="0" smtClean="0"/>
              <a:t>See võtab neilt veel rohkem aega ära</a:t>
            </a:r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2143108" y="1925413"/>
            <a:ext cx="557216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rot="5400000">
            <a:off x="285720" y="3782801"/>
            <a:ext cx="371477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714480" y="5354437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dirty="0" smtClean="0"/>
              <a:t>0%</a:t>
            </a:r>
            <a:endParaRPr lang="et-EE" dirty="0"/>
          </a:p>
        </p:txBody>
      </p:sp>
      <p:sp>
        <p:nvSpPr>
          <p:cNvPr id="8" name="TextBox 7"/>
          <p:cNvSpPr txBox="1"/>
          <p:nvPr/>
        </p:nvSpPr>
        <p:spPr>
          <a:xfrm>
            <a:off x="1428728" y="1841833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dirty="0" smtClean="0"/>
              <a:t>100%</a:t>
            </a:r>
            <a:endParaRPr lang="et-EE" dirty="0"/>
          </a:p>
        </p:txBody>
      </p:sp>
      <p:sp>
        <p:nvSpPr>
          <p:cNvPr id="9" name="TextBox 8"/>
          <p:cNvSpPr txBox="1"/>
          <p:nvPr/>
        </p:nvSpPr>
        <p:spPr>
          <a:xfrm>
            <a:off x="3000364" y="3770659"/>
            <a:ext cx="2197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b="1" dirty="0" smtClean="0"/>
              <a:t>Produktiivne tegevus</a:t>
            </a:r>
            <a:endParaRPr lang="et-EE" b="1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2143108" y="5640189"/>
            <a:ext cx="564360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143768" y="5640189"/>
            <a:ext cx="1000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dirty="0" smtClean="0"/>
              <a:t>Projekti lõpp</a:t>
            </a:r>
            <a:endParaRPr lang="et-EE" dirty="0"/>
          </a:p>
        </p:txBody>
      </p:sp>
      <p:sp>
        <p:nvSpPr>
          <p:cNvPr id="13" name="TextBox 12"/>
          <p:cNvSpPr txBox="1"/>
          <p:nvPr/>
        </p:nvSpPr>
        <p:spPr>
          <a:xfrm>
            <a:off x="2071670" y="5640189"/>
            <a:ext cx="1000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dirty="0" smtClean="0"/>
              <a:t>Projekti algus</a:t>
            </a:r>
            <a:endParaRPr lang="et-EE" dirty="0"/>
          </a:p>
        </p:txBody>
      </p:sp>
      <p:sp>
        <p:nvSpPr>
          <p:cNvPr id="14" name="Freeform 13"/>
          <p:cNvSpPr/>
          <p:nvPr/>
        </p:nvSpPr>
        <p:spPr>
          <a:xfrm>
            <a:off x="2154526" y="1923408"/>
            <a:ext cx="5578763" cy="1838036"/>
          </a:xfrm>
          <a:custGeom>
            <a:avLst/>
            <a:gdLst>
              <a:gd name="connsiteX0" fmla="*/ 9236 w 5578763"/>
              <a:gd name="connsiteY0" fmla="*/ 378690 h 1838036"/>
              <a:gd name="connsiteX1" fmla="*/ 1542472 w 5578763"/>
              <a:gd name="connsiteY1" fmla="*/ 471054 h 1838036"/>
              <a:gd name="connsiteX2" fmla="*/ 2900218 w 5578763"/>
              <a:gd name="connsiteY2" fmla="*/ 711200 h 1838036"/>
              <a:gd name="connsiteX3" fmla="*/ 3731491 w 5578763"/>
              <a:gd name="connsiteY3" fmla="*/ 1025236 h 1838036"/>
              <a:gd name="connsiteX4" fmla="*/ 4812145 w 5578763"/>
              <a:gd name="connsiteY4" fmla="*/ 1487054 h 1838036"/>
              <a:gd name="connsiteX5" fmla="*/ 5578763 w 5578763"/>
              <a:gd name="connsiteY5" fmla="*/ 1838036 h 1838036"/>
              <a:gd name="connsiteX6" fmla="*/ 5569527 w 5578763"/>
              <a:gd name="connsiteY6" fmla="*/ 9236 h 1838036"/>
              <a:gd name="connsiteX7" fmla="*/ 0 w 5578763"/>
              <a:gd name="connsiteY7" fmla="*/ 0 h 1838036"/>
              <a:gd name="connsiteX8" fmla="*/ 9236 w 5578763"/>
              <a:gd name="connsiteY8" fmla="*/ 378690 h 1838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578763" h="1838036">
                <a:moveTo>
                  <a:pt x="9236" y="378690"/>
                </a:moveTo>
                <a:lnTo>
                  <a:pt x="1542472" y="471054"/>
                </a:lnTo>
                <a:lnTo>
                  <a:pt x="2900218" y="711200"/>
                </a:lnTo>
                <a:lnTo>
                  <a:pt x="3731491" y="1025236"/>
                </a:lnTo>
                <a:lnTo>
                  <a:pt x="4812145" y="1487054"/>
                </a:lnTo>
                <a:lnTo>
                  <a:pt x="5578763" y="1838036"/>
                </a:lnTo>
                <a:cubicBezTo>
                  <a:pt x="5575684" y="1228436"/>
                  <a:pt x="5572606" y="618836"/>
                  <a:pt x="5569527" y="9236"/>
                </a:cubicBezTo>
                <a:lnTo>
                  <a:pt x="0" y="0"/>
                </a:lnTo>
                <a:lnTo>
                  <a:pt x="9236" y="378690"/>
                </a:lnTo>
                <a:close/>
              </a:path>
            </a:pathLst>
          </a:custGeom>
          <a:blipFill>
            <a:blip r:embed="rId2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dirty="0" smtClean="0"/>
              <a:t>Mitt</a:t>
            </a:r>
            <a:endParaRPr lang="et-EE" dirty="0"/>
          </a:p>
        </p:txBody>
      </p:sp>
      <p:sp>
        <p:nvSpPr>
          <p:cNvPr id="15" name="Freeform 14"/>
          <p:cNvSpPr/>
          <p:nvPr/>
        </p:nvSpPr>
        <p:spPr>
          <a:xfrm>
            <a:off x="3087398" y="3770680"/>
            <a:ext cx="4636655" cy="1874982"/>
          </a:xfrm>
          <a:custGeom>
            <a:avLst/>
            <a:gdLst>
              <a:gd name="connsiteX0" fmla="*/ 0 w 4636655"/>
              <a:gd name="connsiteY0" fmla="*/ 1874982 h 1874982"/>
              <a:gd name="connsiteX1" fmla="*/ 1219200 w 4636655"/>
              <a:gd name="connsiteY1" fmla="*/ 1754909 h 1874982"/>
              <a:gd name="connsiteX2" fmla="*/ 2392219 w 4636655"/>
              <a:gd name="connsiteY2" fmla="*/ 1459346 h 1874982"/>
              <a:gd name="connsiteX3" fmla="*/ 3583709 w 4636655"/>
              <a:gd name="connsiteY3" fmla="*/ 951346 h 1874982"/>
              <a:gd name="connsiteX4" fmla="*/ 4405746 w 4636655"/>
              <a:gd name="connsiteY4" fmla="*/ 314037 h 1874982"/>
              <a:gd name="connsiteX5" fmla="*/ 4636655 w 4636655"/>
              <a:gd name="connsiteY5" fmla="*/ 0 h 1874982"/>
              <a:gd name="connsiteX6" fmla="*/ 4618182 w 4636655"/>
              <a:gd name="connsiteY6" fmla="*/ 1856509 h 1874982"/>
              <a:gd name="connsiteX7" fmla="*/ 0 w 4636655"/>
              <a:gd name="connsiteY7" fmla="*/ 1874982 h 1874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636655" h="1874982">
                <a:moveTo>
                  <a:pt x="0" y="1874982"/>
                </a:moveTo>
                <a:lnTo>
                  <a:pt x="1219200" y="1754909"/>
                </a:lnTo>
                <a:lnTo>
                  <a:pt x="2392219" y="1459346"/>
                </a:lnTo>
                <a:lnTo>
                  <a:pt x="3583709" y="951346"/>
                </a:lnTo>
                <a:lnTo>
                  <a:pt x="4405746" y="314037"/>
                </a:lnTo>
                <a:lnTo>
                  <a:pt x="4636655" y="0"/>
                </a:lnTo>
                <a:lnTo>
                  <a:pt x="4618182" y="1856509"/>
                </a:lnTo>
                <a:lnTo>
                  <a:pt x="0" y="1874982"/>
                </a:lnTo>
                <a:close/>
              </a:path>
            </a:pathLst>
          </a:custGeom>
          <a:blipFill>
            <a:blip r:embed="rId2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26" name="TextBox 25"/>
          <p:cNvSpPr txBox="1"/>
          <p:nvPr/>
        </p:nvSpPr>
        <p:spPr>
          <a:xfrm>
            <a:off x="4418278" y="1996851"/>
            <a:ext cx="27254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b="1" dirty="0" smtClean="0"/>
              <a:t>Mitteproduktiivne tegevus</a:t>
            </a:r>
            <a:endParaRPr lang="et-EE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5877876" y="5199419"/>
            <a:ext cx="9801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b="1" dirty="0" smtClean="0"/>
              <a:t>Protsess</a:t>
            </a:r>
            <a:endParaRPr lang="et-EE" b="1" dirty="0"/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t-EE" dirty="0" smtClean="0"/>
              <a:t>Mis juhtub, kui protsess lisatakse hilja</a:t>
            </a:r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6"/>
          <p:cNvSpPr/>
          <p:nvPr/>
        </p:nvSpPr>
        <p:spPr>
          <a:xfrm>
            <a:off x="2145289" y="4655588"/>
            <a:ext cx="5569528" cy="1005605"/>
          </a:xfrm>
          <a:custGeom>
            <a:avLst/>
            <a:gdLst>
              <a:gd name="connsiteX0" fmla="*/ 9237 w 5569528"/>
              <a:gd name="connsiteY0" fmla="*/ 0 h 868218"/>
              <a:gd name="connsiteX1" fmla="*/ 1173018 w 5569528"/>
              <a:gd name="connsiteY1" fmla="*/ 36945 h 868218"/>
              <a:gd name="connsiteX2" fmla="*/ 2032000 w 5569528"/>
              <a:gd name="connsiteY2" fmla="*/ 175491 h 868218"/>
              <a:gd name="connsiteX3" fmla="*/ 2669309 w 5569528"/>
              <a:gd name="connsiteY3" fmla="*/ 341745 h 868218"/>
              <a:gd name="connsiteX4" fmla="*/ 5569528 w 5569528"/>
              <a:gd name="connsiteY4" fmla="*/ 424873 h 868218"/>
              <a:gd name="connsiteX5" fmla="*/ 5560291 w 5569528"/>
              <a:gd name="connsiteY5" fmla="*/ 858982 h 868218"/>
              <a:gd name="connsiteX6" fmla="*/ 0 w 5569528"/>
              <a:gd name="connsiteY6" fmla="*/ 868218 h 868218"/>
              <a:gd name="connsiteX7" fmla="*/ 9237 w 5569528"/>
              <a:gd name="connsiteY7" fmla="*/ 0 h 868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569528" h="868218">
                <a:moveTo>
                  <a:pt x="9237" y="0"/>
                </a:moveTo>
                <a:lnTo>
                  <a:pt x="1173018" y="36945"/>
                </a:lnTo>
                <a:lnTo>
                  <a:pt x="2032000" y="175491"/>
                </a:lnTo>
                <a:lnTo>
                  <a:pt x="2669309" y="341745"/>
                </a:lnTo>
                <a:lnTo>
                  <a:pt x="5569528" y="424873"/>
                </a:lnTo>
                <a:lnTo>
                  <a:pt x="5560291" y="858982"/>
                </a:lnTo>
                <a:lnTo>
                  <a:pt x="0" y="868218"/>
                </a:lnTo>
                <a:lnTo>
                  <a:pt x="9237" y="0"/>
                </a:lnTo>
                <a:close/>
              </a:path>
            </a:pathLst>
          </a:custGeom>
          <a:blipFill>
            <a:blip r:embed="rId2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16" name="Freeform 15"/>
          <p:cNvSpPr/>
          <p:nvPr/>
        </p:nvSpPr>
        <p:spPr>
          <a:xfrm>
            <a:off x="2145289" y="1938939"/>
            <a:ext cx="5569528" cy="591127"/>
          </a:xfrm>
          <a:custGeom>
            <a:avLst/>
            <a:gdLst>
              <a:gd name="connsiteX0" fmla="*/ 0 w 5569528"/>
              <a:gd name="connsiteY0" fmla="*/ 591127 h 591127"/>
              <a:gd name="connsiteX1" fmla="*/ 1985818 w 5569528"/>
              <a:gd name="connsiteY1" fmla="*/ 591127 h 591127"/>
              <a:gd name="connsiteX2" fmla="*/ 3103418 w 5569528"/>
              <a:gd name="connsiteY2" fmla="*/ 415636 h 591127"/>
              <a:gd name="connsiteX3" fmla="*/ 4396509 w 5569528"/>
              <a:gd name="connsiteY3" fmla="*/ 360218 h 591127"/>
              <a:gd name="connsiteX4" fmla="*/ 5569528 w 5569528"/>
              <a:gd name="connsiteY4" fmla="*/ 360218 h 591127"/>
              <a:gd name="connsiteX5" fmla="*/ 5569528 w 5569528"/>
              <a:gd name="connsiteY5" fmla="*/ 0 h 591127"/>
              <a:gd name="connsiteX6" fmla="*/ 9237 w 5569528"/>
              <a:gd name="connsiteY6" fmla="*/ 0 h 591127"/>
              <a:gd name="connsiteX7" fmla="*/ 0 w 5569528"/>
              <a:gd name="connsiteY7" fmla="*/ 591127 h 5911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569528" h="591127">
                <a:moveTo>
                  <a:pt x="0" y="591127"/>
                </a:moveTo>
                <a:lnTo>
                  <a:pt x="1985818" y="591127"/>
                </a:lnTo>
                <a:lnTo>
                  <a:pt x="3103418" y="415636"/>
                </a:lnTo>
                <a:lnTo>
                  <a:pt x="4396509" y="360218"/>
                </a:lnTo>
                <a:lnTo>
                  <a:pt x="5569528" y="360218"/>
                </a:lnTo>
                <a:lnTo>
                  <a:pt x="5569528" y="0"/>
                </a:lnTo>
                <a:lnTo>
                  <a:pt x="9237" y="0"/>
                </a:lnTo>
                <a:lnTo>
                  <a:pt x="0" y="591127"/>
                </a:lnTo>
                <a:close/>
              </a:path>
            </a:pathLst>
          </a:custGeom>
          <a:blipFill>
            <a:blip r:embed="rId2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cxnSp>
        <p:nvCxnSpPr>
          <p:cNvPr id="4" name="Straight Connector 3"/>
          <p:cNvCxnSpPr/>
          <p:nvPr/>
        </p:nvCxnSpPr>
        <p:spPr>
          <a:xfrm>
            <a:off x="2143108" y="1940944"/>
            <a:ext cx="557216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rot="5400000">
            <a:off x="285720" y="3798332"/>
            <a:ext cx="371477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714480" y="5369968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dirty="0" smtClean="0"/>
              <a:t>0%</a:t>
            </a:r>
            <a:endParaRPr lang="et-EE" dirty="0"/>
          </a:p>
        </p:txBody>
      </p:sp>
      <p:sp>
        <p:nvSpPr>
          <p:cNvPr id="8" name="TextBox 7"/>
          <p:cNvSpPr txBox="1"/>
          <p:nvPr/>
        </p:nvSpPr>
        <p:spPr>
          <a:xfrm>
            <a:off x="1428728" y="1857364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dirty="0" smtClean="0"/>
              <a:t>100%</a:t>
            </a:r>
            <a:endParaRPr lang="et-EE" dirty="0"/>
          </a:p>
        </p:txBody>
      </p:sp>
      <p:sp>
        <p:nvSpPr>
          <p:cNvPr id="9" name="TextBox 8"/>
          <p:cNvSpPr txBox="1"/>
          <p:nvPr/>
        </p:nvSpPr>
        <p:spPr>
          <a:xfrm>
            <a:off x="4446497" y="3584018"/>
            <a:ext cx="2197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b="1" dirty="0" smtClean="0"/>
              <a:t>Produktiivne tegevus</a:t>
            </a:r>
            <a:endParaRPr lang="et-EE" b="1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2143108" y="5655720"/>
            <a:ext cx="564360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143768" y="5655720"/>
            <a:ext cx="1000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dirty="0" smtClean="0"/>
              <a:t>Projekti lõpp</a:t>
            </a:r>
            <a:endParaRPr lang="et-EE" dirty="0"/>
          </a:p>
        </p:txBody>
      </p:sp>
      <p:sp>
        <p:nvSpPr>
          <p:cNvPr id="13" name="TextBox 12"/>
          <p:cNvSpPr txBox="1"/>
          <p:nvPr/>
        </p:nvSpPr>
        <p:spPr>
          <a:xfrm>
            <a:off x="2071670" y="5655720"/>
            <a:ext cx="1000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dirty="0" smtClean="0"/>
              <a:t>Projekti algus</a:t>
            </a:r>
            <a:endParaRPr lang="et-EE" dirty="0"/>
          </a:p>
        </p:txBody>
      </p:sp>
      <p:sp>
        <p:nvSpPr>
          <p:cNvPr id="26" name="TextBox 25"/>
          <p:cNvSpPr txBox="1"/>
          <p:nvPr/>
        </p:nvSpPr>
        <p:spPr>
          <a:xfrm>
            <a:off x="2214546" y="2012382"/>
            <a:ext cx="27254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b="1" dirty="0" smtClean="0"/>
              <a:t>Mitteproduktiivne tegevus</a:t>
            </a:r>
            <a:endParaRPr lang="et-EE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3071802" y="5084216"/>
            <a:ext cx="9801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b="1" dirty="0" smtClean="0"/>
              <a:t>Protsess</a:t>
            </a:r>
            <a:endParaRPr lang="et-EE" b="1" dirty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t-EE" dirty="0" smtClean="0"/>
              <a:t>Mis tegelikult peaks juhtuma</a:t>
            </a:r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 smtClean="0"/>
              <a:t>Kokkulepped projekti protsesside osas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357332"/>
            <a:ext cx="8229600" cy="4929188"/>
          </a:xfrm>
        </p:spPr>
        <p:txBody>
          <a:bodyPr>
            <a:normAutofit lnSpcReduction="10000"/>
          </a:bodyPr>
          <a:lstStyle/>
          <a:p>
            <a:r>
              <a:rPr lang="et-EE" sz="2000" dirty="0" smtClean="0"/>
              <a:t>Kvaliteedi tagamise protsess</a:t>
            </a:r>
          </a:p>
          <a:p>
            <a:pPr lvl="1"/>
            <a:r>
              <a:rPr lang="et-EE" sz="1800" dirty="0" smtClean="0"/>
              <a:t>Tehnilised ülevaatused (spetsifikatsioon, arhitektuur, kood)</a:t>
            </a:r>
          </a:p>
          <a:p>
            <a:pPr lvl="1"/>
            <a:r>
              <a:rPr lang="et-EE" sz="1800" dirty="0" smtClean="0"/>
              <a:t>Veahaldus</a:t>
            </a:r>
          </a:p>
          <a:p>
            <a:pPr lvl="1"/>
            <a:r>
              <a:rPr lang="et-EE" sz="1800" dirty="0" smtClean="0"/>
              <a:t>Testimismetoodika ja –põhjalikkus</a:t>
            </a:r>
          </a:p>
          <a:p>
            <a:pPr lvl="2"/>
            <a:r>
              <a:rPr lang="et-EE" sz="1600" i="1" dirty="0" smtClean="0"/>
              <a:t>Unit testing</a:t>
            </a:r>
          </a:p>
          <a:p>
            <a:pPr lvl="2"/>
            <a:r>
              <a:rPr lang="et-EE" sz="1600" dirty="0" smtClean="0"/>
              <a:t>Funktsionaalne testimine</a:t>
            </a:r>
          </a:p>
          <a:p>
            <a:pPr lvl="2"/>
            <a:r>
              <a:rPr lang="et-EE" sz="1600" dirty="0" smtClean="0"/>
              <a:t>Integratsiooni testimine</a:t>
            </a:r>
            <a:endParaRPr lang="et-EE" sz="1400" dirty="0" smtClean="0"/>
          </a:p>
          <a:p>
            <a:pPr lvl="1"/>
            <a:r>
              <a:rPr lang="et-EE" sz="1800" dirty="0" smtClean="0"/>
              <a:t>Kvaliteedi tagamiseks eraldatud pädevad inimesed</a:t>
            </a:r>
          </a:p>
          <a:p>
            <a:pPr lvl="2"/>
            <a:r>
              <a:rPr lang="et-EE" sz="1600" dirty="0" smtClean="0"/>
              <a:t>Mitte lihtsalt kõige noorem ja vähemkogenum projekti liige</a:t>
            </a:r>
          </a:p>
          <a:p>
            <a:r>
              <a:rPr lang="et-EE" sz="2000" dirty="0" smtClean="0"/>
              <a:t>Muudatuste tegemise protsess</a:t>
            </a:r>
          </a:p>
          <a:p>
            <a:pPr lvl="1"/>
            <a:r>
              <a:rPr lang="et-EE" sz="1800" dirty="0" smtClean="0"/>
              <a:t>Millise suurusega muudatusi on võimalik/lubatud teha</a:t>
            </a:r>
          </a:p>
          <a:p>
            <a:pPr lvl="1"/>
            <a:r>
              <a:rPr lang="et-EE" sz="1800" dirty="0" smtClean="0"/>
              <a:t>Kes ütleb lõpliku sõna muudatuste tegemise osas</a:t>
            </a:r>
          </a:p>
          <a:p>
            <a:r>
              <a:rPr lang="et-EE" sz="2000" dirty="0" smtClean="0"/>
              <a:t>Kommunikatsiooniplaan</a:t>
            </a:r>
          </a:p>
          <a:p>
            <a:pPr lvl="1"/>
            <a:r>
              <a:rPr lang="et-EE" sz="1800" dirty="0" smtClean="0"/>
              <a:t>Lihtne tabel: asjaosalised, kommunikatsiooniaeg ja –viis</a:t>
            </a:r>
          </a:p>
          <a:p>
            <a:pPr lvl="1"/>
            <a:r>
              <a:rPr lang="et-EE" sz="1800" dirty="0" smtClean="0"/>
              <a:t>Näiteid: projekti sponsor, emailida iga 2 nädala tagant, juhtiv arendaja, koosolek igal teisipäeval, tellija esindaja, helistada esmaspäeviti ja neljapäeviti</a:t>
            </a:r>
          </a:p>
          <a:p>
            <a:endParaRPr lang="et-EE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Projekti abivahendid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286412"/>
          </a:xfrm>
        </p:spPr>
        <p:txBody>
          <a:bodyPr>
            <a:normAutofit fontScale="70000" lnSpcReduction="20000"/>
          </a:bodyPr>
          <a:lstStyle/>
          <a:p>
            <a:r>
              <a:rPr lang="et-EE" dirty="0" smtClean="0"/>
              <a:t>Projektijuhtimise vahendid</a:t>
            </a:r>
          </a:p>
          <a:p>
            <a:pPr lvl="1"/>
            <a:r>
              <a:rPr lang="et-EE" dirty="0" smtClean="0"/>
              <a:t>Ülesannete, ajagraafiku, ressursside, pingutuse ja kulutuste hindamiseks, planeerimiseks ning kontrollimiseks</a:t>
            </a:r>
          </a:p>
          <a:p>
            <a:r>
              <a:rPr lang="et-EE" dirty="0" smtClean="0"/>
              <a:t>Nõuete halduse vahendid</a:t>
            </a:r>
          </a:p>
          <a:p>
            <a:pPr lvl="1"/>
            <a:r>
              <a:rPr lang="et-EE" dirty="0" smtClean="0"/>
              <a:t>Nõuete identifitseerimiseks, dokumenteerimiseks, analüüsimiseks, modelleerimiseks ja simuleerimiseks</a:t>
            </a:r>
          </a:p>
          <a:p>
            <a:r>
              <a:rPr lang="et-EE" dirty="0" smtClean="0"/>
              <a:t>Projekteerimisvahendid</a:t>
            </a:r>
          </a:p>
          <a:p>
            <a:pPr lvl="1"/>
            <a:r>
              <a:rPr lang="et-EE" dirty="0" smtClean="0"/>
              <a:t>Tarkvara arhitektuuri ja andmebaasistruktuuri modelleerimiseks</a:t>
            </a:r>
          </a:p>
          <a:p>
            <a:r>
              <a:rPr lang="et-EE" dirty="0" smtClean="0"/>
              <a:t>Programmeerimisvahendid</a:t>
            </a:r>
          </a:p>
          <a:p>
            <a:pPr lvl="1"/>
            <a:r>
              <a:rPr lang="et-EE" dirty="0" smtClean="0"/>
              <a:t>Koodi genereerimiseks, refaktoreerimiseks, analüüsimiseks, silumiseks</a:t>
            </a:r>
          </a:p>
          <a:p>
            <a:r>
              <a:rPr lang="et-EE" dirty="0" smtClean="0"/>
              <a:t>Kvaliteedihaldusvahendid</a:t>
            </a:r>
          </a:p>
          <a:p>
            <a:pPr lvl="1"/>
            <a:r>
              <a:rPr lang="et-EE" dirty="0" smtClean="0"/>
              <a:t>Testjuhtumite halduseks, automaattestimiseks, koodi analüüsimiseks ja profileerimiseks</a:t>
            </a:r>
          </a:p>
          <a:p>
            <a:r>
              <a:rPr lang="et-EE" dirty="0" smtClean="0"/>
              <a:t>Muudatuste halduse vahendid</a:t>
            </a:r>
          </a:p>
          <a:p>
            <a:pPr lvl="1"/>
            <a:r>
              <a:rPr lang="et-EE" dirty="0" smtClean="0"/>
              <a:t>Muudatuste ja vigade haldamiseks, failide ligipääsu kontrollimiseks, koodi versioonide haldamiseks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Projekti abivahendid 2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t-EE" b="1" dirty="0" smtClean="0"/>
              <a:t>Ükski vahend ei asenda protsessi!</a:t>
            </a:r>
          </a:p>
          <a:p>
            <a:pPr lvl="1"/>
            <a:r>
              <a:rPr lang="et-EE" dirty="0" smtClean="0"/>
              <a:t>Vahend ainult toetab protsessi</a:t>
            </a:r>
          </a:p>
          <a:p>
            <a:pPr lvl="1"/>
            <a:r>
              <a:rPr lang="et-EE" i="1" dirty="0" smtClean="0"/>
              <a:t>Garbage in, garbage out – </a:t>
            </a:r>
            <a:r>
              <a:rPr lang="et-EE" dirty="0" smtClean="0"/>
              <a:t>töövahend ei tekita iseenesest tarkust juurde</a:t>
            </a:r>
          </a:p>
          <a:p>
            <a:r>
              <a:rPr lang="et-EE" dirty="0" smtClean="0"/>
              <a:t>Paljud vahendid toovad kasu tiimile, mitte üksikisikule</a:t>
            </a:r>
          </a:p>
          <a:p>
            <a:pPr lvl="1"/>
            <a:r>
              <a:rPr lang="et-EE" dirty="0" smtClean="0"/>
              <a:t>Näide: koodianalüsaatorid</a:t>
            </a:r>
          </a:p>
          <a:p>
            <a:r>
              <a:rPr lang="et-EE" dirty="0" smtClean="0"/>
              <a:t>Vahendid on tihti kallid</a:t>
            </a:r>
          </a:p>
          <a:p>
            <a:pPr lvl="1"/>
            <a:r>
              <a:rPr lang="et-EE" dirty="0" smtClean="0"/>
              <a:t>Tuleb kaaluda alternatiivkulu</a:t>
            </a:r>
          </a:p>
          <a:p>
            <a:pPr lvl="1"/>
            <a:r>
              <a:rPr lang="et-EE" dirty="0" smtClean="0"/>
              <a:t>Kehva protsessi ja kehvade vahenditega on kerge teha vigu -&gt; kulu kaalub enamasti üles vahendi maksumuse</a:t>
            </a:r>
          </a:p>
          <a:p>
            <a:r>
              <a:rPr lang="et-EE" dirty="0" smtClean="0"/>
              <a:t>Realistlikud ootused</a:t>
            </a:r>
          </a:p>
          <a:p>
            <a:pPr lvl="1"/>
            <a:r>
              <a:rPr lang="et-EE" dirty="0" smtClean="0"/>
              <a:t>Müügimehed lubavad enamasti utoopilisi tulemusi</a:t>
            </a:r>
          </a:p>
          <a:p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Nõuded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03342"/>
            <a:ext cx="8229600" cy="4697426"/>
          </a:xfrm>
        </p:spPr>
        <p:txBody>
          <a:bodyPr>
            <a:normAutofit fontScale="85000" lnSpcReduction="20000"/>
          </a:bodyPr>
          <a:lstStyle/>
          <a:p>
            <a:r>
              <a:rPr lang="et-EE" dirty="0" smtClean="0"/>
              <a:t>Milleks meile nõuded?</a:t>
            </a:r>
          </a:p>
          <a:p>
            <a:pPr lvl="1"/>
            <a:r>
              <a:rPr lang="et-EE" dirty="0" smtClean="0"/>
              <a:t>Kui me ei tea, mis on meie vajadused, siis me ei tea, millal me valmis oleme                                                 </a:t>
            </a:r>
          </a:p>
          <a:p>
            <a:pPr lvl="1"/>
            <a:r>
              <a:rPr lang="et-EE" dirty="0" smtClean="0"/>
              <a:t>Täpsemad nõuded -&gt; projekti tähtaja parem ennustatavus </a:t>
            </a:r>
            <a:br>
              <a:rPr lang="et-EE" dirty="0" smtClean="0"/>
            </a:br>
            <a:r>
              <a:rPr lang="et-EE" dirty="0" smtClean="0"/>
              <a:t>-&gt; $$</a:t>
            </a:r>
          </a:p>
          <a:p>
            <a:r>
              <a:rPr lang="et-EE" dirty="0" smtClean="0"/>
              <a:t>3 nõuete taset</a:t>
            </a:r>
          </a:p>
          <a:p>
            <a:pPr lvl="1"/>
            <a:r>
              <a:rPr lang="et-EE" dirty="0" smtClean="0"/>
              <a:t>Ärilised</a:t>
            </a:r>
          </a:p>
          <a:p>
            <a:pPr lvl="2"/>
            <a:r>
              <a:rPr lang="et-EE" dirty="0" smtClean="0"/>
              <a:t>Rahuldavad ärilisi vajadusi (vt eespool)</a:t>
            </a:r>
          </a:p>
          <a:p>
            <a:pPr lvl="1"/>
            <a:r>
              <a:rPr lang="et-EE" dirty="0" smtClean="0"/>
              <a:t>Kasutajanõuded</a:t>
            </a:r>
          </a:p>
          <a:p>
            <a:pPr lvl="2"/>
            <a:r>
              <a:rPr lang="et-EE" dirty="0" smtClean="0"/>
              <a:t>Kirjeldavad, mida peab kasutaja saama produktiga teha</a:t>
            </a:r>
          </a:p>
          <a:p>
            <a:pPr lvl="1"/>
            <a:r>
              <a:rPr lang="et-EE" dirty="0" smtClean="0"/>
              <a:t>Funktsionaalsed</a:t>
            </a:r>
          </a:p>
          <a:p>
            <a:pPr lvl="2"/>
            <a:r>
              <a:rPr lang="et-EE" dirty="0" smtClean="0"/>
              <a:t>Süsteemi kirjeldus erinevates tingimustes</a:t>
            </a:r>
          </a:p>
          <a:p>
            <a:r>
              <a:rPr lang="et-EE" dirty="0" smtClean="0"/>
              <a:t>Kõik peavad olema kirjeldatud!</a:t>
            </a:r>
          </a:p>
          <a:p>
            <a:pPr lvl="1"/>
            <a:endParaRPr lang="et-EE" sz="1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Projekti infrastruktuur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571998"/>
          </a:xfrm>
        </p:spPr>
        <p:txBody>
          <a:bodyPr>
            <a:normAutofit fontScale="92500" lnSpcReduction="10000"/>
          </a:bodyPr>
          <a:lstStyle/>
          <a:p>
            <a:r>
              <a:rPr lang="et-EE" dirty="0" smtClean="0"/>
              <a:t>Enne tööleasumist tuleb planeerida ja üles seada mitmeid vahendeid</a:t>
            </a:r>
          </a:p>
          <a:p>
            <a:r>
              <a:rPr lang="et-EE" dirty="0" smtClean="0"/>
              <a:t>Versioonihalduse repositoorium</a:t>
            </a:r>
          </a:p>
          <a:p>
            <a:r>
              <a:rPr lang="et-EE" dirty="0" smtClean="0"/>
              <a:t>Ülesannete halduse süsteem</a:t>
            </a:r>
          </a:p>
          <a:p>
            <a:r>
              <a:rPr lang="et-EE" dirty="0" smtClean="0"/>
              <a:t>Veahaldussüsteem</a:t>
            </a:r>
            <a:endParaRPr lang="en-US" dirty="0" smtClean="0"/>
          </a:p>
          <a:p>
            <a:r>
              <a:rPr lang="et-EE" dirty="0" smtClean="0"/>
              <a:t>Ehitusskriptid</a:t>
            </a:r>
            <a:endParaRPr lang="en-US" dirty="0" smtClean="0"/>
          </a:p>
          <a:p>
            <a:r>
              <a:rPr lang="et-EE" i="1" dirty="0" smtClean="0"/>
              <a:t>Nightly build system</a:t>
            </a:r>
            <a:endParaRPr lang="en-US" dirty="0" smtClean="0"/>
          </a:p>
          <a:p>
            <a:r>
              <a:rPr lang="et-EE" dirty="0" smtClean="0"/>
              <a:t>Testkeskkond (rakendusserverid, andmebaasid, muu)</a:t>
            </a:r>
          </a:p>
          <a:p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Kokkuvõtteks</a:t>
            </a:r>
            <a:endParaRPr lang="et-EE" dirty="0"/>
          </a:p>
        </p:txBody>
      </p:sp>
      <p:pic>
        <p:nvPicPr>
          <p:cNvPr id="4" name="Content Placeholder 3" descr="cloverleaf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28728" y="2604167"/>
            <a:ext cx="6246716" cy="4039543"/>
          </a:xfr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500174"/>
            <a:ext cx="8229600" cy="45719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t-EE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</a:t>
            </a:r>
            <a:r>
              <a:rPr kumimoji="0" lang="et-EE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ei ehita silda ilma planeerimata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t-EE" sz="3200" baseline="0" dirty="0" smtClean="0"/>
              <a:t>Ärme</a:t>
            </a:r>
            <a:r>
              <a:rPr lang="et-EE" sz="3200" dirty="0" smtClean="0"/>
              <a:t> tee seda ka tarkvaraga</a:t>
            </a:r>
            <a:endParaRPr kumimoji="0" lang="et-EE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 smtClean="0"/>
              <a:t>Mittefunktsionaalsed nõuded - jõudlus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t-EE" sz="2800" dirty="0" smtClean="0"/>
              <a:t>Milline on maksimaalne samaaegne kasutajate arv?</a:t>
            </a:r>
            <a:endParaRPr lang="en-US" sz="2800" dirty="0" smtClean="0"/>
          </a:p>
          <a:p>
            <a:r>
              <a:rPr lang="et-EE" sz="2800" dirty="0" smtClean="0"/>
              <a:t>Milline on keskmine ühe kasutaja poolt teostatavate operatsioonide arv minutis?</a:t>
            </a:r>
            <a:endParaRPr lang="en-US" sz="2800" dirty="0" smtClean="0"/>
          </a:p>
          <a:p>
            <a:r>
              <a:rPr lang="et-EE" sz="2800" dirty="0" smtClean="0"/>
              <a:t>Millised on eeldatavad andmemahud põhitabelites? </a:t>
            </a:r>
            <a:endParaRPr lang="en-US" sz="2800" dirty="0" smtClean="0"/>
          </a:p>
          <a:p>
            <a:r>
              <a:rPr lang="et-EE" sz="2800" dirty="0" smtClean="0"/>
              <a:t>Milline on andmete hulga kasv päevas/kuus/aastas põhitabelites?</a:t>
            </a:r>
            <a:endParaRPr lang="en-US" sz="2800" dirty="0" smtClean="0"/>
          </a:p>
          <a:p>
            <a:r>
              <a:rPr lang="et-EE" sz="2800" dirty="0" smtClean="0"/>
              <a:t>Millised on enamkasutatavad operatsioonid?</a:t>
            </a:r>
            <a:endParaRPr lang="en-US" sz="2800" dirty="0" smtClean="0"/>
          </a:p>
          <a:p>
            <a:r>
              <a:rPr lang="et-EE" sz="2800" dirty="0" smtClean="0"/>
              <a:t>Millise ajaga peavad olema teostatud enamkasutatavad/tavalised operatsioonid arvestades ülaltoodud operatsioonide arve ja andmemahte?</a:t>
            </a:r>
            <a:endParaRPr lang="en-US" sz="2800" dirty="0" smtClean="0"/>
          </a:p>
          <a:p>
            <a:pPr lvl="1">
              <a:buNone/>
            </a:pPr>
            <a:endParaRPr lang="en-US" sz="2400" dirty="0" smtClean="0"/>
          </a:p>
          <a:p>
            <a:endParaRPr lang="en-US" sz="2800" dirty="0" smtClean="0"/>
          </a:p>
          <a:p>
            <a:pPr lvl="1"/>
            <a:endParaRPr lang="et-EE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r>
              <a:rPr lang="et-EE" sz="3600" dirty="0" smtClean="0"/>
              <a:t>Mittefunktsionaalsed nõuded - käideldavus</a:t>
            </a:r>
            <a:endParaRPr lang="et-EE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z="2800" dirty="0" smtClean="0"/>
              <a:t>Mis on tegelik maksimaalne lubatud </a:t>
            </a:r>
            <a:r>
              <a:rPr lang="et-EE" sz="2800" i="1" dirty="0" smtClean="0"/>
              <a:t>downtime</a:t>
            </a:r>
            <a:r>
              <a:rPr lang="et-EE" sz="2800" dirty="0" smtClean="0"/>
              <a:t>?</a:t>
            </a:r>
            <a:endParaRPr lang="en-US" sz="2800" dirty="0" smtClean="0"/>
          </a:p>
          <a:p>
            <a:r>
              <a:rPr lang="et-EE" sz="2800" dirty="0" smtClean="0"/>
              <a:t>Kuidas mõõdame SLAle (</a:t>
            </a:r>
            <a:r>
              <a:rPr lang="et-EE" sz="2800" i="1" dirty="0" smtClean="0"/>
              <a:t>service level agreement</a:t>
            </a:r>
            <a:r>
              <a:rPr lang="et-EE" sz="2800" dirty="0" smtClean="0"/>
              <a:t>) vastavust? </a:t>
            </a:r>
            <a:endParaRPr lang="en-US" sz="2800" dirty="0" smtClean="0"/>
          </a:p>
          <a:p>
            <a:r>
              <a:rPr lang="et-EE" sz="2800" dirty="0" smtClean="0"/>
              <a:t>Kuidas teostatakse vigade parandust toodangus ning millised on reageerimisajad?</a:t>
            </a:r>
          </a:p>
          <a:p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Projekti edukriteeriumid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t-EE" sz="2400" dirty="0" smtClean="0"/>
              <a:t>Tehnilised mõõdikud, mis on tuletatud ärilistest eesmärkidest</a:t>
            </a:r>
          </a:p>
          <a:p>
            <a:r>
              <a:rPr lang="et-EE" sz="2400" dirty="0" smtClean="0"/>
              <a:t>Arendajatele ei saa seada eesmärgiks “saavutada 40% turuosa”</a:t>
            </a:r>
          </a:p>
          <a:p>
            <a:pPr lvl="1"/>
            <a:r>
              <a:rPr lang="et-EE" sz="2000" dirty="0" smtClean="0"/>
              <a:t>Projektijuhtimise ülesanne on tõlkida ärilised eesmärgid tehnilisteks</a:t>
            </a:r>
          </a:p>
          <a:p>
            <a:r>
              <a:rPr lang="et-EE" sz="2400" dirty="0" smtClean="0"/>
              <a:t>Eesmärgid peavad olema</a:t>
            </a:r>
          </a:p>
          <a:p>
            <a:pPr lvl="1"/>
            <a:r>
              <a:rPr lang="et-EE" sz="2000" dirty="0" smtClean="0"/>
              <a:t>Realistlikud</a:t>
            </a:r>
          </a:p>
          <a:p>
            <a:pPr lvl="1"/>
            <a:r>
              <a:rPr lang="et-EE" sz="2000" dirty="0" smtClean="0"/>
              <a:t>Kvantifitseeritud</a:t>
            </a:r>
          </a:p>
          <a:p>
            <a:pPr lvl="1"/>
            <a:r>
              <a:rPr lang="et-EE" sz="2000" dirty="0" smtClean="0"/>
              <a:t>Binaarselt kontrollitavad (jah/ei)</a:t>
            </a:r>
          </a:p>
          <a:p>
            <a:r>
              <a:rPr lang="et-EE" sz="2400" dirty="0" smtClean="0"/>
              <a:t>Eesmärke peab olema mõistlik hulk – tuleb prioritiseerida</a:t>
            </a:r>
          </a:p>
          <a:p>
            <a:pPr lvl="1"/>
            <a:endParaRPr lang="et-EE" sz="2000" dirty="0" smtClean="0"/>
          </a:p>
          <a:p>
            <a:endParaRPr lang="et-EE" sz="2400" dirty="0" smtClean="0"/>
          </a:p>
          <a:p>
            <a:endParaRPr lang="et-EE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Edukriteeriumite näiteid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sz="2800" dirty="0" smtClean="0"/>
              <a:t>Projekti maksumus on X% piires ettenähtud eelarvest ja tähtajast</a:t>
            </a:r>
          </a:p>
          <a:p>
            <a:r>
              <a:rPr lang="et-EE" sz="2800" dirty="0" smtClean="0"/>
              <a:t>Defektide arv on &lt;X</a:t>
            </a:r>
          </a:p>
          <a:p>
            <a:r>
              <a:rPr lang="et-EE" sz="2800" dirty="0" smtClean="0"/>
              <a:t>Veebisait kannatab välja X üheaegset kasutajat keskmise viitega Y sekundit</a:t>
            </a:r>
          </a:p>
          <a:p>
            <a:r>
              <a:rPr lang="et-EE" sz="2800" dirty="0" smtClean="0"/>
              <a:t>Pärast koodi kliendile üleandmist ei esine üle X ärikriitilise vea</a:t>
            </a:r>
          </a:p>
          <a:p>
            <a:r>
              <a:rPr lang="et-EE" sz="2800" dirty="0" smtClean="0"/>
              <a:t>Kogu 1. prioriteedi funktsionaalsus antakse üle X tähtajaks</a:t>
            </a:r>
          </a:p>
          <a:p>
            <a:endParaRPr lang="et-EE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42844" y="188913"/>
            <a:ext cx="7929618" cy="882633"/>
          </a:xfrm>
        </p:spPr>
        <p:txBody>
          <a:bodyPr>
            <a:noAutofit/>
          </a:bodyPr>
          <a:lstStyle/>
          <a:p>
            <a:r>
              <a:rPr lang="et-EE" sz="3600" dirty="0" smtClean="0"/>
              <a:t>Projekti edukriteeriumid (xkcd)</a:t>
            </a:r>
            <a:endParaRPr lang="et-EE" sz="3600" dirty="0"/>
          </a:p>
        </p:txBody>
      </p:sp>
      <p:pic>
        <p:nvPicPr>
          <p:cNvPr id="8" name="Picture 7" descr="succes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714488"/>
            <a:ext cx="9144000" cy="455561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12950</TotalTime>
  <Words>1943</Words>
  <Application>Microsoft Office PowerPoint</Application>
  <PresentationFormat>On-screen Show (4:3)</PresentationFormat>
  <Paragraphs>355</Paragraphs>
  <Slides>41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Office Theme</vt:lpstr>
      <vt:lpstr>Tarkvaraprojekti planeerimine</vt:lpstr>
      <vt:lpstr>Piirangute kaardistamine</vt:lpstr>
      <vt:lpstr>Küsimused piirangute osas</vt:lpstr>
      <vt:lpstr>Nõuded</vt:lpstr>
      <vt:lpstr>Mittefunktsionaalsed nõuded - jõudlus</vt:lpstr>
      <vt:lpstr>Mittefunktsionaalsed nõuded - käideldavus</vt:lpstr>
      <vt:lpstr>Projekti edukriteeriumid</vt:lpstr>
      <vt:lpstr>Edukriteeriumite näiteid</vt:lpstr>
      <vt:lpstr>Projekti edukriteeriumid (xkcd)</vt:lpstr>
      <vt:lpstr>Skoop</vt:lpstr>
      <vt:lpstr>Kontekstidiagrammi näide</vt:lpstr>
      <vt:lpstr>Projektiplaan</vt:lpstr>
      <vt:lpstr>Eesmärgid ja lubadused</vt:lpstr>
      <vt:lpstr>Ebarealistlikud eesmärgid</vt:lpstr>
      <vt:lpstr>Erista inimest probleemist</vt:lpstr>
      <vt:lpstr>Keskendu huvidele, mitte seisukohtadele</vt:lpstr>
      <vt:lpstr>Keskendu objektiivsetele kriteeriumitele</vt:lpstr>
      <vt:lpstr>Projektiplaani osad</vt:lpstr>
      <vt:lpstr> Projekti ajagraafiku planeerimine</vt:lpstr>
      <vt:lpstr>Projekti ajagraafiku planeerimine 2</vt:lpstr>
      <vt:lpstr>Vastutusalad projektis</vt:lpstr>
      <vt:lpstr>Tehnilised vastutusalad</vt:lpstr>
      <vt:lpstr>Tehnilised vastutusalad 2</vt:lpstr>
      <vt:lpstr>Mittetehnilised vastutusalad</vt:lpstr>
      <vt:lpstr>Kokkulepped tellijaga</vt:lpstr>
      <vt:lpstr>Kokkulepped tellijaga 2</vt:lpstr>
      <vt:lpstr>Tarkvaraarendusprotsess (Dilbert)</vt:lpstr>
      <vt:lpstr>Protsessid tarkvaraarenduses</vt:lpstr>
      <vt:lpstr>Milleks meile protsess?</vt:lpstr>
      <vt:lpstr>Naiivne arusaam projektist</vt:lpstr>
      <vt:lpstr>Naiivne arusaam projektist 2</vt:lpstr>
      <vt:lpstr>Milleks meile protsess 2</vt:lpstr>
      <vt:lpstr>Protsesside hilise lisamise näiteid</vt:lpstr>
      <vt:lpstr>Protsesside hilise lisamise näiteid 2</vt:lpstr>
      <vt:lpstr>Mis juhtub, kui protsess lisatakse hilja</vt:lpstr>
      <vt:lpstr>Mis tegelikult peaks juhtuma</vt:lpstr>
      <vt:lpstr>Kokkulepped projekti protsesside osas</vt:lpstr>
      <vt:lpstr>Projekti abivahendid</vt:lpstr>
      <vt:lpstr>Projekti abivahendid 2</vt:lpstr>
      <vt:lpstr>Projekti infrastruktuur</vt:lpstr>
      <vt:lpstr>Kokkuvõtteks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targot</dc:creator>
  <cp:lastModifiedBy>Katrin Gabrel</cp:lastModifiedBy>
  <cp:revision>170</cp:revision>
  <dcterms:created xsi:type="dcterms:W3CDTF">2009-02-01T14:07:26Z</dcterms:created>
  <dcterms:modified xsi:type="dcterms:W3CDTF">2010-03-25T19:25:04Z</dcterms:modified>
</cp:coreProperties>
</file>